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63" r:id="rId2"/>
    <p:sldId id="377" r:id="rId3"/>
    <p:sldId id="393" r:id="rId4"/>
    <p:sldId id="378" r:id="rId5"/>
    <p:sldId id="380" r:id="rId6"/>
    <p:sldId id="381" r:id="rId7"/>
    <p:sldId id="384" r:id="rId8"/>
    <p:sldId id="382" r:id="rId9"/>
    <p:sldId id="383" r:id="rId10"/>
    <p:sldId id="386" r:id="rId11"/>
    <p:sldId id="387" r:id="rId12"/>
    <p:sldId id="388" r:id="rId13"/>
    <p:sldId id="389" r:id="rId14"/>
    <p:sldId id="390" r:id="rId15"/>
    <p:sldId id="391" r:id="rId16"/>
    <p:sldId id="39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art P Campbell" initials="SPC" lastIdx="9" clrIdx="0"/>
  <p:cmAuthor id="1" name="Sheridan, Heather" initials="HS" lastIdx="9" clrIdx="1"/>
  <p:cmAuthor id="2" name="Steve Holt" initials="S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69432" autoAdjust="0"/>
  </p:normalViewPr>
  <p:slideViewPr>
    <p:cSldViewPr snapToGrid="0" snapToObjects="1">
      <p:cViewPr varScale="1">
        <p:scale>
          <a:sx n="76" d="100"/>
          <a:sy n="76" d="100"/>
        </p:scale>
        <p:origin x="26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3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7358"/>
          </a:xfrm>
          <a:prstGeom prst="rect">
            <a:avLst/>
          </a:prstGeom>
        </p:spPr>
        <p:txBody>
          <a:bodyPr vert="horz" lIns="91440" tIns="45720" rIns="91440" bIns="45720" rtlCol="0"/>
          <a:lstStyle>
            <a:lvl1pPr algn="r">
              <a:defRPr sz="1200"/>
            </a:lvl1pPr>
          </a:lstStyle>
          <a:p>
            <a:fld id="{C4FCAC1C-D322-46EB-8915-CA0457DD40DE}" type="datetimeFigureOut">
              <a:rPr lang="en-US" smtClean="0"/>
              <a:t>6/22/20</a:t>
            </a:fld>
            <a:endParaRPr lang="en-US"/>
          </a:p>
        </p:txBody>
      </p:sp>
      <p:sp>
        <p:nvSpPr>
          <p:cNvPr id="4" name="Footer Placeholder 3"/>
          <p:cNvSpPr>
            <a:spLocks noGrp="1"/>
          </p:cNvSpPr>
          <p:nvPr>
            <p:ph type="ftr" sz="quarter" idx="2"/>
          </p:nvPr>
        </p:nvSpPr>
        <p:spPr>
          <a:xfrm>
            <a:off x="0" y="8685072"/>
            <a:ext cx="2971800" cy="4573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072"/>
            <a:ext cx="2971800" cy="457358"/>
          </a:xfrm>
          <a:prstGeom prst="rect">
            <a:avLst/>
          </a:prstGeom>
        </p:spPr>
        <p:txBody>
          <a:bodyPr vert="horz" lIns="91440" tIns="45720" rIns="91440" bIns="45720" rtlCol="0" anchor="b"/>
          <a:lstStyle>
            <a:lvl1pPr algn="r">
              <a:defRPr sz="1200"/>
            </a:lvl1pPr>
          </a:lstStyle>
          <a:p>
            <a:fld id="{7D089CAB-D27E-48CC-8CDA-A8A011B3B593}" type="slidenum">
              <a:rPr lang="en-US" smtClean="0"/>
              <a:t>‹#›</a:t>
            </a:fld>
            <a:endParaRPr lang="en-US"/>
          </a:p>
        </p:txBody>
      </p:sp>
    </p:spTree>
    <p:extLst>
      <p:ext uri="{BB962C8B-B14F-4D97-AF65-F5344CB8AC3E}">
        <p14:creationId xmlns:p14="http://schemas.microsoft.com/office/powerpoint/2010/main" val="405702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1EFD2-F3CD-47CA-8755-D74DC27C7BDA}" type="datetimeFigureOut">
              <a:rPr lang="en-US" smtClean="0"/>
              <a:t>6/22/20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0A83B-7CDB-47F6-8B9D-458C6E149984}" type="slidenum">
              <a:rPr lang="en-US" smtClean="0"/>
              <a:t>‹#›</a:t>
            </a:fld>
            <a:endParaRPr lang="en-US"/>
          </a:p>
        </p:txBody>
      </p:sp>
    </p:spTree>
    <p:extLst>
      <p:ext uri="{BB962C8B-B14F-4D97-AF65-F5344CB8AC3E}">
        <p14:creationId xmlns:p14="http://schemas.microsoft.com/office/powerpoint/2010/main" val="35664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DHCD is one of 23 agencies that comprise the Governor’s Cabinet</a:t>
            </a:r>
          </a:p>
        </p:txBody>
      </p:sp>
      <p:sp>
        <p:nvSpPr>
          <p:cNvPr id="4" name="Slide Number Placeholder 3"/>
          <p:cNvSpPr>
            <a:spLocks noGrp="1"/>
          </p:cNvSpPr>
          <p:nvPr>
            <p:ph type="sldNum" sz="quarter" idx="5"/>
          </p:nvPr>
        </p:nvSpPr>
        <p:spPr/>
        <p:txBody>
          <a:bodyPr/>
          <a:lstStyle/>
          <a:p>
            <a:fld id="{A330A83B-7CDB-47F6-8B9D-458C6E149984}" type="slidenum">
              <a:rPr lang="en-US" smtClean="0"/>
              <a:t>2</a:t>
            </a:fld>
            <a:endParaRPr lang="en-US"/>
          </a:p>
        </p:txBody>
      </p:sp>
    </p:spTree>
    <p:extLst>
      <p:ext uri="{BB962C8B-B14F-4D97-AF65-F5344CB8AC3E}">
        <p14:creationId xmlns:p14="http://schemas.microsoft.com/office/powerpoint/2010/main" val="151293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Even when looking at poverty rates, Blacks show up more in the homeless system, indicating that this is not a matter of poverty.</a:t>
            </a:r>
          </a:p>
        </p:txBody>
      </p:sp>
      <p:sp>
        <p:nvSpPr>
          <p:cNvPr id="4" name="Slide Number Placeholder 3"/>
          <p:cNvSpPr>
            <a:spLocks noGrp="1"/>
          </p:cNvSpPr>
          <p:nvPr>
            <p:ph type="sldNum" sz="quarter" idx="5"/>
          </p:nvPr>
        </p:nvSpPr>
        <p:spPr/>
        <p:txBody>
          <a:bodyPr/>
          <a:lstStyle/>
          <a:p>
            <a:fld id="{A330A83B-7CDB-47F6-8B9D-458C6E149984}" type="slidenum">
              <a:rPr lang="en-US" smtClean="0"/>
              <a:t>11</a:t>
            </a:fld>
            <a:endParaRPr lang="en-US"/>
          </a:p>
        </p:txBody>
      </p:sp>
    </p:spTree>
    <p:extLst>
      <p:ext uri="{BB962C8B-B14F-4D97-AF65-F5344CB8AC3E}">
        <p14:creationId xmlns:p14="http://schemas.microsoft.com/office/powerpoint/2010/main" val="77464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Even when looking at poverty rates, Blacks show up more in the homeless system, indicating that this is not a matter of poverty.</a:t>
            </a:r>
          </a:p>
        </p:txBody>
      </p:sp>
      <p:sp>
        <p:nvSpPr>
          <p:cNvPr id="4" name="Slide Number Placeholder 3"/>
          <p:cNvSpPr>
            <a:spLocks noGrp="1"/>
          </p:cNvSpPr>
          <p:nvPr>
            <p:ph type="sldNum" sz="quarter" idx="5"/>
          </p:nvPr>
        </p:nvSpPr>
        <p:spPr/>
        <p:txBody>
          <a:bodyPr/>
          <a:lstStyle/>
          <a:p>
            <a:fld id="{A330A83B-7CDB-47F6-8B9D-458C6E149984}" type="slidenum">
              <a:rPr lang="en-US" smtClean="0"/>
              <a:t>12</a:t>
            </a:fld>
            <a:endParaRPr lang="en-US"/>
          </a:p>
        </p:txBody>
      </p:sp>
    </p:spTree>
    <p:extLst>
      <p:ext uri="{BB962C8B-B14F-4D97-AF65-F5344CB8AC3E}">
        <p14:creationId xmlns:p14="http://schemas.microsoft.com/office/powerpoint/2010/main" val="39998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Even when looking at poverty rates, Blacks show up more in the homeless system, indicating that this is not a matter of poverty.</a:t>
            </a:r>
          </a:p>
        </p:txBody>
      </p:sp>
      <p:sp>
        <p:nvSpPr>
          <p:cNvPr id="4" name="Slide Number Placeholder 3"/>
          <p:cNvSpPr>
            <a:spLocks noGrp="1"/>
          </p:cNvSpPr>
          <p:nvPr>
            <p:ph type="sldNum" sz="quarter" idx="5"/>
          </p:nvPr>
        </p:nvSpPr>
        <p:spPr/>
        <p:txBody>
          <a:bodyPr/>
          <a:lstStyle/>
          <a:p>
            <a:fld id="{A330A83B-7CDB-47F6-8B9D-458C6E149984}" type="slidenum">
              <a:rPr lang="en-US" smtClean="0"/>
              <a:t>13</a:t>
            </a:fld>
            <a:endParaRPr lang="en-US"/>
          </a:p>
        </p:txBody>
      </p:sp>
    </p:spTree>
    <p:extLst>
      <p:ext uri="{BB962C8B-B14F-4D97-AF65-F5344CB8AC3E}">
        <p14:creationId xmlns:p14="http://schemas.microsoft.com/office/powerpoint/2010/main" val="59473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Even when looking at poverty rates, Blacks show up more in the homeless system, indicating that this is not a matter of poverty.</a:t>
            </a:r>
          </a:p>
        </p:txBody>
      </p:sp>
      <p:sp>
        <p:nvSpPr>
          <p:cNvPr id="4" name="Slide Number Placeholder 3"/>
          <p:cNvSpPr>
            <a:spLocks noGrp="1"/>
          </p:cNvSpPr>
          <p:nvPr>
            <p:ph type="sldNum" sz="quarter" idx="5"/>
          </p:nvPr>
        </p:nvSpPr>
        <p:spPr/>
        <p:txBody>
          <a:bodyPr/>
          <a:lstStyle/>
          <a:p>
            <a:fld id="{A330A83B-7CDB-47F6-8B9D-458C6E149984}" type="slidenum">
              <a:rPr lang="en-US" smtClean="0"/>
              <a:t>14</a:t>
            </a:fld>
            <a:endParaRPr lang="en-US"/>
          </a:p>
        </p:txBody>
      </p:sp>
    </p:spTree>
    <p:extLst>
      <p:ext uri="{BB962C8B-B14F-4D97-AF65-F5344CB8AC3E}">
        <p14:creationId xmlns:p14="http://schemas.microsoft.com/office/powerpoint/2010/main" val="177975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racial data do we have / can we get from HMIS in terms of ES, HP, RRH entry, placements, and LOS? How is race addressed in client assessment? </a:t>
            </a:r>
          </a:p>
          <a:p>
            <a:pPr lvl="0"/>
            <a:endParaRPr lang="en-US" dirty="0"/>
          </a:p>
          <a:p>
            <a:pPr lvl="0"/>
            <a:r>
              <a:rPr lang="en-US" dirty="0"/>
              <a:t>How ensure that all parts of the </a:t>
            </a:r>
            <a:r>
              <a:rPr lang="en-US" dirty="0" err="1"/>
              <a:t>CoC</a:t>
            </a:r>
            <a:r>
              <a:rPr lang="en-US" dirty="0"/>
              <a:t> are intentionally and consistently focusing on racial disparity / racial equity as a part of their work?</a:t>
            </a:r>
          </a:p>
          <a:p>
            <a:pPr lvl="0"/>
            <a:endParaRPr lang="en-US" dirty="0"/>
          </a:p>
          <a:p>
            <a:pPr lvl="0"/>
            <a:r>
              <a:rPr lang="en-US" dirty="0"/>
              <a:t>How can this information be used to address other challenges (e.g. lack of available and affordable housing)? Frame the need to increased access to housing as a racial equity issue now that we have the data to show it.</a:t>
            </a:r>
          </a:p>
        </p:txBody>
      </p:sp>
      <p:sp>
        <p:nvSpPr>
          <p:cNvPr id="4" name="Slide Number Placeholder 3"/>
          <p:cNvSpPr>
            <a:spLocks noGrp="1"/>
          </p:cNvSpPr>
          <p:nvPr>
            <p:ph type="sldNum" sz="quarter" idx="5"/>
          </p:nvPr>
        </p:nvSpPr>
        <p:spPr/>
        <p:txBody>
          <a:bodyPr/>
          <a:lstStyle/>
          <a:p>
            <a:fld id="{A330A83B-7CDB-47F6-8B9D-458C6E149984}" type="slidenum">
              <a:rPr lang="en-US" smtClean="0"/>
              <a:t>15</a:t>
            </a:fld>
            <a:endParaRPr lang="en-US"/>
          </a:p>
        </p:txBody>
      </p:sp>
    </p:spTree>
    <p:extLst>
      <p:ext uri="{BB962C8B-B14F-4D97-AF65-F5344CB8AC3E}">
        <p14:creationId xmlns:p14="http://schemas.microsoft.com/office/powerpoint/2010/main" val="156341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0A83B-7CDB-47F6-8B9D-458C6E149984}" type="slidenum">
              <a:rPr lang="en-US" smtClean="0"/>
              <a:t>16</a:t>
            </a:fld>
            <a:endParaRPr lang="en-US"/>
          </a:p>
        </p:txBody>
      </p:sp>
    </p:spTree>
    <p:extLst>
      <p:ext uri="{BB962C8B-B14F-4D97-AF65-F5344CB8AC3E}">
        <p14:creationId xmlns:p14="http://schemas.microsoft.com/office/powerpoint/2010/main" val="106670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DHCD is one of 23 agencies that comprise the Governor’s Cabinet</a:t>
            </a:r>
          </a:p>
        </p:txBody>
      </p:sp>
      <p:sp>
        <p:nvSpPr>
          <p:cNvPr id="4" name="Slide Number Placeholder 3"/>
          <p:cNvSpPr>
            <a:spLocks noGrp="1"/>
          </p:cNvSpPr>
          <p:nvPr>
            <p:ph type="sldNum" sz="quarter" idx="5"/>
          </p:nvPr>
        </p:nvSpPr>
        <p:spPr/>
        <p:txBody>
          <a:bodyPr/>
          <a:lstStyle/>
          <a:p>
            <a:fld id="{A330A83B-7CDB-47F6-8B9D-458C6E149984}" type="slidenum">
              <a:rPr lang="en-US" smtClean="0"/>
              <a:t>3</a:t>
            </a:fld>
            <a:endParaRPr lang="en-US"/>
          </a:p>
        </p:txBody>
      </p:sp>
    </p:spTree>
    <p:extLst>
      <p:ext uri="{BB962C8B-B14F-4D97-AF65-F5344CB8AC3E}">
        <p14:creationId xmlns:p14="http://schemas.microsoft.com/office/powerpoint/2010/main" val="133551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NR, the Homelessness Solutions Team administers MD’s Homelessness Solutions Program, the federal ESG program to non-entitlement jurisdictions (what is entitlement v non), provides coordination/facilitation of the MD Interagency Council on Homelessness, and most recently, is the lead agency for the newly formed MD Balance of State </a:t>
            </a:r>
            <a:r>
              <a:rPr lang="en-US" dirty="0" err="1"/>
              <a:t>CoC</a:t>
            </a:r>
            <a:endParaRPr lang="en-US" dirty="0"/>
          </a:p>
        </p:txBody>
      </p:sp>
      <p:sp>
        <p:nvSpPr>
          <p:cNvPr id="4" name="Slide Number Placeholder 3"/>
          <p:cNvSpPr>
            <a:spLocks noGrp="1"/>
          </p:cNvSpPr>
          <p:nvPr>
            <p:ph type="sldNum" sz="quarter" idx="5"/>
          </p:nvPr>
        </p:nvSpPr>
        <p:spPr/>
        <p:txBody>
          <a:bodyPr/>
          <a:lstStyle/>
          <a:p>
            <a:fld id="{A330A83B-7CDB-47F6-8B9D-458C6E149984}" type="slidenum">
              <a:rPr lang="en-US" smtClean="0"/>
              <a:t>4</a:t>
            </a:fld>
            <a:endParaRPr lang="en-US"/>
          </a:p>
        </p:txBody>
      </p:sp>
    </p:spTree>
    <p:extLst>
      <p:ext uri="{BB962C8B-B14F-4D97-AF65-F5344CB8AC3E}">
        <p14:creationId xmlns:p14="http://schemas.microsoft.com/office/powerpoint/2010/main" val="13796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in 2017, HSP is a single source of funds for </a:t>
            </a:r>
            <a:r>
              <a:rPr lang="en-US" dirty="0" err="1"/>
              <a:t>CoCs</a:t>
            </a:r>
            <a:r>
              <a:rPr lang="en-US" dirty="0"/>
              <a:t> from five sources (Rental Assistance Program; Homelessness Prevention Program; Housing Counselor and Aftercare Program; Crisis Shelter Home Program; and Service Linked Housing Program) </a:t>
            </a:r>
          </a:p>
        </p:txBody>
      </p:sp>
      <p:sp>
        <p:nvSpPr>
          <p:cNvPr id="4" name="Slide Number Placeholder 3"/>
          <p:cNvSpPr>
            <a:spLocks noGrp="1"/>
          </p:cNvSpPr>
          <p:nvPr>
            <p:ph type="sldNum" sz="quarter" idx="5"/>
          </p:nvPr>
        </p:nvSpPr>
        <p:spPr/>
        <p:txBody>
          <a:bodyPr/>
          <a:lstStyle/>
          <a:p>
            <a:fld id="{A330A83B-7CDB-47F6-8B9D-458C6E149984}" type="slidenum">
              <a:rPr lang="en-US" smtClean="0"/>
              <a:t>5</a:t>
            </a:fld>
            <a:endParaRPr lang="en-US"/>
          </a:p>
        </p:txBody>
      </p:sp>
    </p:spTree>
    <p:extLst>
      <p:ext uri="{BB962C8B-B14F-4D97-AF65-F5344CB8AC3E}">
        <p14:creationId xmlns:p14="http://schemas.microsoft.com/office/powerpoint/2010/main" val="371081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country beginning in ~2017/18 more intentional discussions about racial disparities within homeless systems were happening at the national level. To facilitate these conversations at the community level, HUD published aggregated racial data from PIT and HMIS data and made it publicly available. In support of this focus, DHCD reviewed and synthesized this data for each of the </a:t>
            </a:r>
            <a:r>
              <a:rPr lang="en-US" dirty="0" err="1"/>
              <a:t>CoCs</a:t>
            </a:r>
            <a:r>
              <a:rPr lang="en-US" dirty="0"/>
              <a:t>. Here are the findings for Harford.</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While representing only 13% of the overall population in Harford County, 44% percent of the population experiencing homelessness identified as Black. A 31 point increase from the overall population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While representing 80% of the overall population of Harford County, 51% of the people experiencing homelessness identified as White. A 29 point decrease.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 results are found in the specific subgroups (families &amp; youth). </a:t>
            </a:r>
            <a:endParaRPr lang="en-US" dirty="0"/>
          </a:p>
        </p:txBody>
      </p:sp>
      <p:sp>
        <p:nvSpPr>
          <p:cNvPr id="4" name="Slide Number Placeholder 3"/>
          <p:cNvSpPr>
            <a:spLocks noGrp="1"/>
          </p:cNvSpPr>
          <p:nvPr>
            <p:ph type="sldNum" sz="quarter" idx="5"/>
          </p:nvPr>
        </p:nvSpPr>
        <p:spPr/>
        <p:txBody>
          <a:bodyPr/>
          <a:lstStyle/>
          <a:p>
            <a:fld id="{A330A83B-7CDB-47F6-8B9D-458C6E149984}" type="slidenum">
              <a:rPr lang="en-US" smtClean="0"/>
              <a:t>6</a:t>
            </a:fld>
            <a:endParaRPr lang="en-US"/>
          </a:p>
        </p:txBody>
      </p:sp>
    </p:spTree>
    <p:extLst>
      <p:ext uri="{BB962C8B-B14F-4D97-AF65-F5344CB8AC3E}">
        <p14:creationId xmlns:p14="http://schemas.microsoft.com/office/powerpoint/2010/main" val="405682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disparity is seen across the state.</a:t>
            </a:r>
          </a:p>
        </p:txBody>
      </p:sp>
      <p:sp>
        <p:nvSpPr>
          <p:cNvPr id="4" name="Slide Number Placeholder 3"/>
          <p:cNvSpPr>
            <a:spLocks noGrp="1"/>
          </p:cNvSpPr>
          <p:nvPr>
            <p:ph type="sldNum" sz="quarter" idx="5"/>
          </p:nvPr>
        </p:nvSpPr>
        <p:spPr/>
        <p:txBody>
          <a:bodyPr/>
          <a:lstStyle/>
          <a:p>
            <a:fld id="{A330A83B-7CDB-47F6-8B9D-458C6E149984}" type="slidenum">
              <a:rPr lang="en-US" smtClean="0"/>
              <a:t>7</a:t>
            </a:fld>
            <a:endParaRPr lang="en-US"/>
          </a:p>
        </p:txBody>
      </p:sp>
    </p:spTree>
    <p:extLst>
      <p:ext uri="{BB962C8B-B14F-4D97-AF65-F5344CB8AC3E}">
        <p14:creationId xmlns:p14="http://schemas.microsoft.com/office/powerpoint/2010/main" val="222376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When comparing the sheltered and unsheltered counts, there is less of a disparity present in the unsheltered population for those identifying as Black or White.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discrepancy is not present in </a:t>
            </a:r>
            <a:r>
              <a:rPr lang="en-US" sz="1200" kern="1200">
                <a:solidFill>
                  <a:schemeClr val="tx1"/>
                </a:solidFill>
                <a:effectLst/>
                <a:latin typeface="+mn-lt"/>
                <a:ea typeface="+mn-ea"/>
                <a:cs typeface="+mn-cs"/>
              </a:rPr>
              <a:t>the veteran subgroup. </a:t>
            </a:r>
            <a:endParaRPr lang="en-US" dirty="0"/>
          </a:p>
        </p:txBody>
      </p:sp>
      <p:sp>
        <p:nvSpPr>
          <p:cNvPr id="4" name="Slide Number Placeholder 3"/>
          <p:cNvSpPr>
            <a:spLocks noGrp="1"/>
          </p:cNvSpPr>
          <p:nvPr>
            <p:ph type="sldNum" sz="quarter" idx="5"/>
          </p:nvPr>
        </p:nvSpPr>
        <p:spPr/>
        <p:txBody>
          <a:bodyPr/>
          <a:lstStyle/>
          <a:p>
            <a:fld id="{A330A83B-7CDB-47F6-8B9D-458C6E149984}" type="slidenum">
              <a:rPr lang="en-US" smtClean="0"/>
              <a:t>8</a:t>
            </a:fld>
            <a:endParaRPr lang="en-US"/>
          </a:p>
        </p:txBody>
      </p:sp>
    </p:spTree>
    <p:extLst>
      <p:ext uri="{BB962C8B-B14F-4D97-AF65-F5344CB8AC3E}">
        <p14:creationId xmlns:p14="http://schemas.microsoft.com/office/powerpoint/2010/main" val="332196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Disparities are exacerbated in the Youth and Families subcategories of the population experiencing homelessness for those identifying as Black or White.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For example, Black families make up 75% of the families experiencing homelessness compared to 44% of all people experiencing homelessness identifying as Black. </a:t>
            </a:r>
          </a:p>
          <a:p>
            <a:pPr lvl="0"/>
            <a:endParaRPr lang="en-US" dirty="0"/>
          </a:p>
        </p:txBody>
      </p:sp>
      <p:sp>
        <p:nvSpPr>
          <p:cNvPr id="4" name="Slide Number Placeholder 3"/>
          <p:cNvSpPr>
            <a:spLocks noGrp="1"/>
          </p:cNvSpPr>
          <p:nvPr>
            <p:ph type="sldNum" sz="quarter" idx="5"/>
          </p:nvPr>
        </p:nvSpPr>
        <p:spPr/>
        <p:txBody>
          <a:bodyPr/>
          <a:lstStyle/>
          <a:p>
            <a:fld id="{A330A83B-7CDB-47F6-8B9D-458C6E149984}" type="slidenum">
              <a:rPr lang="en-US" smtClean="0"/>
              <a:t>9</a:t>
            </a:fld>
            <a:endParaRPr lang="en-US"/>
          </a:p>
        </p:txBody>
      </p:sp>
    </p:spTree>
    <p:extLst>
      <p:ext uri="{BB962C8B-B14F-4D97-AF65-F5344CB8AC3E}">
        <p14:creationId xmlns:p14="http://schemas.microsoft.com/office/powerpoint/2010/main" val="23748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Even when looking at poverty rates, Blacks show up more in the homeless system, indicating that this is not a matter of poverty.</a:t>
            </a:r>
          </a:p>
        </p:txBody>
      </p:sp>
      <p:sp>
        <p:nvSpPr>
          <p:cNvPr id="4" name="Slide Number Placeholder 3"/>
          <p:cNvSpPr>
            <a:spLocks noGrp="1"/>
          </p:cNvSpPr>
          <p:nvPr>
            <p:ph type="sldNum" sz="quarter" idx="5"/>
          </p:nvPr>
        </p:nvSpPr>
        <p:spPr/>
        <p:txBody>
          <a:bodyPr/>
          <a:lstStyle/>
          <a:p>
            <a:fld id="{A330A83B-7CDB-47F6-8B9D-458C6E149984}" type="slidenum">
              <a:rPr lang="en-US" smtClean="0"/>
              <a:t>10</a:t>
            </a:fld>
            <a:endParaRPr lang="en-US"/>
          </a:p>
        </p:txBody>
      </p:sp>
    </p:spTree>
    <p:extLst>
      <p:ext uri="{BB962C8B-B14F-4D97-AF65-F5344CB8AC3E}">
        <p14:creationId xmlns:p14="http://schemas.microsoft.com/office/powerpoint/2010/main" val="62661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4487" y="2112963"/>
            <a:ext cx="6279161" cy="1163637"/>
          </a:xfrm>
        </p:spPr>
        <p:txBody>
          <a:bodyPr>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212048" cy="492853"/>
          </a:xfrm>
        </p:spPr>
        <p:txBody>
          <a:bodyPr>
            <a:normAutofit/>
          </a:bodyPr>
          <a:lstStyle>
            <a:lvl1pPr marL="0" indent="0" algn="ctr">
              <a:buNone/>
              <a:defRPr sz="2800">
                <a:solidFill>
                  <a:srgbClr val="C40F3A"/>
                </a:solidFill>
                <a:latin typeface="Adobe Garamond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5"/>
          <p:cNvSpPr>
            <a:spLocks noGrp="1"/>
          </p:cNvSpPr>
          <p:nvPr>
            <p:ph type="sldNum" sz="quarter" idx="4"/>
          </p:nvPr>
        </p:nvSpPr>
        <p:spPr>
          <a:xfrm>
            <a:off x="-8389" y="6560191"/>
            <a:ext cx="470314" cy="161284"/>
          </a:xfrm>
          <a:prstGeom prst="rect">
            <a:avLst/>
          </a:prstGeom>
        </p:spPr>
        <p:txBody>
          <a:bodyPr vert="horz" lIns="91440" tIns="45720" rIns="91440" bIns="45720" rtlCol="0" anchor="ctr"/>
          <a:lstStyle>
            <a:lvl1pPr algn="r">
              <a:defRPr sz="1000" b="1">
                <a:solidFill>
                  <a:schemeClr val="tx1"/>
                </a:solidFill>
                <a:latin typeface="Calibri" pitchFamily="34" charset="0"/>
                <a:cs typeface="Calibri" pitchFamily="34" charset="0"/>
              </a:defRPr>
            </a:lvl1pPr>
          </a:lstStyle>
          <a:p>
            <a:fld id="{6657E559-F776-2649-8F4B-2FC125C382AC}" type="slidenum">
              <a:rPr lang="en-US" smtClean="0"/>
              <a:pPr/>
              <a:t>‹#›</a:t>
            </a:fld>
            <a:endParaRPr lang="en-US" dirty="0"/>
          </a:p>
        </p:txBody>
      </p:sp>
    </p:spTree>
    <p:extLst>
      <p:ext uri="{BB962C8B-B14F-4D97-AF65-F5344CB8AC3E}">
        <p14:creationId xmlns:p14="http://schemas.microsoft.com/office/powerpoint/2010/main" val="305438309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77" y="6560191"/>
            <a:ext cx="880845" cy="178062"/>
          </a:xfrm>
          <a:prstGeom prst="rect">
            <a:avLst/>
          </a:prstGeom>
        </p:spPr>
        <p:txBody>
          <a:bodyPr/>
          <a:lstStyle/>
          <a:p>
            <a:fld id="{ED37A61C-B20C-4918-A6A1-E2043B3890EB}" type="datetime2">
              <a:rPr lang="en-US" smtClean="0"/>
              <a:t>Monday, June 22, 2020</a:t>
            </a:fld>
            <a:endParaRPr lang="en-US"/>
          </a:p>
        </p:txBody>
      </p:sp>
      <p:sp>
        <p:nvSpPr>
          <p:cNvPr id="5" name="Footer Placeholder 4"/>
          <p:cNvSpPr>
            <a:spLocks noGrp="1"/>
          </p:cNvSpPr>
          <p:nvPr>
            <p:ph type="ftr" sz="quarter" idx="11"/>
          </p:nvPr>
        </p:nvSpPr>
        <p:spPr>
          <a:xfrm>
            <a:off x="1702965" y="6560191"/>
            <a:ext cx="4244828" cy="1612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39301747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918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371600"/>
            <a:ext cx="8229600" cy="4754563"/>
          </a:xfrm>
        </p:spPr>
        <p:txBody>
          <a:bodyPr/>
          <a:lstStyle/>
          <a:p>
            <a:r>
              <a:rPr lang="en-US"/>
              <a:t>Click icon to add table</a:t>
            </a:r>
          </a:p>
        </p:txBody>
      </p:sp>
    </p:spTree>
    <p:extLst>
      <p:ext uri="{BB962C8B-B14F-4D97-AF65-F5344CB8AC3E}">
        <p14:creationId xmlns:p14="http://schemas.microsoft.com/office/powerpoint/2010/main" val="22844776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77" y="6560191"/>
            <a:ext cx="880845" cy="178062"/>
          </a:xfrm>
          <a:prstGeom prst="rect">
            <a:avLst/>
          </a:prstGeom>
        </p:spPr>
        <p:txBody>
          <a:bodyPr/>
          <a:lstStyle/>
          <a:p>
            <a:fld id="{B2864CD5-D640-4F00-88E2-F054C55E47C8}" type="datetime2">
              <a:rPr lang="en-US" smtClean="0"/>
              <a:t>Monday, June 22, 2020</a:t>
            </a:fld>
            <a:endParaRPr lang="en-US"/>
          </a:p>
        </p:txBody>
      </p:sp>
      <p:sp>
        <p:nvSpPr>
          <p:cNvPr id="5" name="Footer Placeholder 4"/>
          <p:cNvSpPr>
            <a:spLocks noGrp="1"/>
          </p:cNvSpPr>
          <p:nvPr>
            <p:ph type="ftr" sz="quarter" idx="11"/>
          </p:nvPr>
        </p:nvSpPr>
        <p:spPr>
          <a:xfrm>
            <a:off x="1702965" y="6560191"/>
            <a:ext cx="4244828" cy="1612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657E559-F776-2649-8F4B-2FC125C382AC}" type="slidenum">
              <a:rPr lang="en-US" smtClean="0"/>
              <a:t>‹#›</a:t>
            </a:fld>
            <a:endParaRPr lang="en-US"/>
          </a:p>
        </p:txBody>
      </p:sp>
      <p:sp>
        <p:nvSpPr>
          <p:cNvPr id="8" name="Text Placeholder 7"/>
          <p:cNvSpPr>
            <a:spLocks noGrp="1"/>
          </p:cNvSpPr>
          <p:nvPr>
            <p:ph type="body" sz="quarter" idx="13" hasCustomPrompt="1"/>
          </p:nvPr>
        </p:nvSpPr>
        <p:spPr>
          <a:xfrm>
            <a:off x="4664075" y="327928"/>
            <a:ext cx="4022725" cy="309635"/>
          </a:xfrm>
        </p:spPr>
        <p:txBody>
          <a:bodyPr>
            <a:noAutofit/>
          </a:bodyPr>
          <a:lstStyle>
            <a:lvl1pPr marL="0" indent="0">
              <a:buNone/>
              <a:defRPr sz="1600" b="1" baseline="0">
                <a:solidFill>
                  <a:srgbClr val="C40F3A"/>
                </a:solidFill>
              </a:defRPr>
            </a:lvl1pPr>
            <a:lvl2pPr>
              <a:defRPr sz="1800"/>
            </a:lvl2pPr>
            <a:lvl3pPr>
              <a:defRPr sz="1800"/>
            </a:lvl3pPr>
            <a:lvl4pPr>
              <a:defRPr sz="1800"/>
            </a:lvl4pPr>
            <a:lvl5pPr>
              <a:defRPr sz="1800"/>
            </a:lvl5pPr>
          </a:lstStyle>
          <a:p>
            <a:pPr lvl="0"/>
            <a:r>
              <a:rPr lang="en-US" dirty="0"/>
              <a:t>Click to edit Master subtitle text styles</a:t>
            </a:r>
          </a:p>
        </p:txBody>
      </p:sp>
    </p:spTree>
    <p:extLst>
      <p:ext uri="{BB962C8B-B14F-4D97-AF65-F5344CB8AC3E}">
        <p14:creationId xmlns:p14="http://schemas.microsoft.com/office/powerpoint/2010/main" val="29498017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77" y="6560191"/>
            <a:ext cx="880845" cy="178062"/>
          </a:xfrm>
          <a:prstGeom prst="rect">
            <a:avLst/>
          </a:prstGeom>
        </p:spPr>
        <p:txBody>
          <a:bodyPr/>
          <a:lstStyle/>
          <a:p>
            <a:fld id="{2BF9DF8E-5AA1-4585-81D7-C47FCDDBD2A2}" type="datetime2">
              <a:rPr lang="en-US" smtClean="0"/>
              <a:t>Monday, June 22, 2020</a:t>
            </a:fld>
            <a:endParaRPr lang="en-US"/>
          </a:p>
        </p:txBody>
      </p:sp>
      <p:sp>
        <p:nvSpPr>
          <p:cNvPr id="6" name="Footer Placeholder 5"/>
          <p:cNvSpPr>
            <a:spLocks noGrp="1"/>
          </p:cNvSpPr>
          <p:nvPr>
            <p:ph type="ftr" sz="quarter" idx="11"/>
          </p:nvPr>
        </p:nvSpPr>
        <p:spPr>
          <a:xfrm>
            <a:off x="1702965" y="6560191"/>
            <a:ext cx="4244828" cy="16128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657E559-F776-2649-8F4B-2FC125C382AC}" type="slidenum">
              <a:rPr lang="en-US" smtClean="0"/>
              <a:t>‹#›</a:t>
            </a:fld>
            <a:endParaRPr lang="en-US"/>
          </a:p>
        </p:txBody>
      </p:sp>
      <p:sp>
        <p:nvSpPr>
          <p:cNvPr id="8" name="Text Placeholder 7"/>
          <p:cNvSpPr>
            <a:spLocks noGrp="1"/>
          </p:cNvSpPr>
          <p:nvPr>
            <p:ph type="body" sz="quarter" idx="13" hasCustomPrompt="1"/>
          </p:nvPr>
        </p:nvSpPr>
        <p:spPr>
          <a:xfrm>
            <a:off x="4664075" y="327928"/>
            <a:ext cx="4022725" cy="309635"/>
          </a:xfrm>
        </p:spPr>
        <p:txBody>
          <a:bodyPr>
            <a:noAutofit/>
          </a:bodyPr>
          <a:lstStyle>
            <a:lvl1pPr marL="0" indent="0">
              <a:buNone/>
              <a:defRPr sz="1600" b="1" baseline="0">
                <a:solidFill>
                  <a:srgbClr val="C40F3A"/>
                </a:solidFill>
              </a:defRPr>
            </a:lvl1pPr>
            <a:lvl2pPr>
              <a:defRPr sz="1800"/>
            </a:lvl2pPr>
            <a:lvl3pPr>
              <a:defRPr sz="1800"/>
            </a:lvl3pPr>
            <a:lvl4pPr>
              <a:defRPr sz="1800"/>
            </a:lvl4pPr>
            <a:lvl5pPr>
              <a:defRPr sz="1800"/>
            </a:lvl5pPr>
          </a:lstStyle>
          <a:p>
            <a:pPr lvl="0"/>
            <a:r>
              <a:rPr lang="en-US" dirty="0"/>
              <a:t>Click to edit Master subtitle text styles</a:t>
            </a:r>
          </a:p>
        </p:txBody>
      </p:sp>
    </p:spTree>
    <p:extLst>
      <p:ext uri="{BB962C8B-B14F-4D97-AF65-F5344CB8AC3E}">
        <p14:creationId xmlns:p14="http://schemas.microsoft.com/office/powerpoint/2010/main" val="22434613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4664075" y="327928"/>
            <a:ext cx="4022725" cy="309635"/>
          </a:xfrm>
        </p:spPr>
        <p:txBody>
          <a:bodyPr>
            <a:noAutofit/>
          </a:bodyPr>
          <a:lstStyle>
            <a:lvl1pPr marL="0" indent="0">
              <a:buNone/>
              <a:defRPr sz="1600" b="1" baseline="0">
                <a:solidFill>
                  <a:srgbClr val="C40F3A"/>
                </a:solidFill>
              </a:defRPr>
            </a:lvl1pPr>
            <a:lvl2pPr>
              <a:defRPr sz="1800"/>
            </a:lvl2pPr>
            <a:lvl3pPr>
              <a:defRPr sz="1800"/>
            </a:lvl3pPr>
            <a:lvl4pPr>
              <a:defRPr sz="1800"/>
            </a:lvl4pPr>
            <a:lvl5pPr>
              <a:defRPr sz="1800"/>
            </a:lvl5pPr>
          </a:lstStyle>
          <a:p>
            <a:pPr lvl="0"/>
            <a:r>
              <a:rPr lang="en-US" dirty="0"/>
              <a:t>Click to edit Master subtitle text styles</a:t>
            </a:r>
          </a:p>
        </p:txBody>
      </p:sp>
      <p:sp>
        <p:nvSpPr>
          <p:cNvPr id="15" name="Slide Number Placeholder 5"/>
          <p:cNvSpPr txBox="1">
            <a:spLocks/>
          </p:cNvSpPr>
          <p:nvPr userDrawn="1"/>
        </p:nvSpPr>
        <p:spPr>
          <a:xfrm>
            <a:off x="-13114" y="6551307"/>
            <a:ext cx="470314" cy="161284"/>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tx1"/>
                </a:solidFill>
                <a:latin typeface="Calibri" pitchFamily="34" charset="0"/>
                <a:ea typeface="+mn-ea"/>
                <a:cs typeface="Calibri"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657E559-F776-2649-8F4B-2FC125C382AC}" type="slidenum">
              <a:rPr lang="en-US" smtClean="0"/>
              <a:pPr/>
              <a:t>‹#›</a:t>
            </a:fld>
            <a:endParaRPr lang="en-US" dirty="0"/>
          </a:p>
        </p:txBody>
      </p:sp>
    </p:spTree>
    <p:extLst>
      <p:ext uri="{BB962C8B-B14F-4D97-AF65-F5344CB8AC3E}">
        <p14:creationId xmlns:p14="http://schemas.microsoft.com/office/powerpoint/2010/main" val="294980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4664075" y="327928"/>
            <a:ext cx="4022725" cy="309635"/>
          </a:xfrm>
        </p:spPr>
        <p:txBody>
          <a:bodyPr>
            <a:noAutofit/>
          </a:bodyPr>
          <a:lstStyle>
            <a:lvl1pPr marL="0" indent="0">
              <a:buNone/>
              <a:defRPr sz="1600" b="1" baseline="0">
                <a:solidFill>
                  <a:srgbClr val="C40F3A"/>
                </a:solidFill>
              </a:defRPr>
            </a:lvl1pPr>
            <a:lvl2pPr>
              <a:defRPr sz="1800"/>
            </a:lvl2pPr>
            <a:lvl3pPr>
              <a:defRPr sz="1800"/>
            </a:lvl3pPr>
            <a:lvl4pPr>
              <a:defRPr sz="1800"/>
            </a:lvl4pPr>
            <a:lvl5pPr>
              <a:defRPr sz="1800"/>
            </a:lvl5pPr>
          </a:lstStyle>
          <a:p>
            <a:pPr lvl="0"/>
            <a:r>
              <a:rPr lang="en-US" dirty="0"/>
              <a:t>Click to edit Master subtitle text styles</a:t>
            </a:r>
          </a:p>
        </p:txBody>
      </p:sp>
      <p:sp>
        <p:nvSpPr>
          <p:cNvPr id="9" name="Slide Number Placeholder 5"/>
          <p:cNvSpPr>
            <a:spLocks noGrp="1"/>
          </p:cNvSpPr>
          <p:nvPr>
            <p:ph type="sldNum" sz="quarter" idx="4"/>
          </p:nvPr>
        </p:nvSpPr>
        <p:spPr>
          <a:xfrm>
            <a:off x="-8389" y="6560191"/>
            <a:ext cx="470314" cy="161284"/>
          </a:xfrm>
          <a:prstGeom prst="rect">
            <a:avLst/>
          </a:prstGeom>
        </p:spPr>
        <p:txBody>
          <a:bodyPr vert="horz" lIns="91440" tIns="45720" rIns="91440" bIns="45720" rtlCol="0" anchor="ctr"/>
          <a:lstStyle>
            <a:lvl1pPr algn="r">
              <a:defRPr sz="1000" b="1">
                <a:solidFill>
                  <a:schemeClr val="tx1"/>
                </a:solidFill>
                <a:latin typeface="Calibri" pitchFamily="34" charset="0"/>
                <a:cs typeface="Calibri" pitchFamily="34" charset="0"/>
              </a:defRPr>
            </a:lvl1pPr>
          </a:lstStyle>
          <a:p>
            <a:fld id="{6657E559-F776-2649-8F4B-2FC125C382AC}" type="slidenum">
              <a:rPr lang="en-US" smtClean="0"/>
              <a:pPr/>
              <a:t>‹#›</a:t>
            </a:fld>
            <a:endParaRPr lang="en-US" dirty="0"/>
          </a:p>
        </p:txBody>
      </p:sp>
    </p:spTree>
    <p:extLst>
      <p:ext uri="{BB962C8B-B14F-4D97-AF65-F5344CB8AC3E}">
        <p14:creationId xmlns:p14="http://schemas.microsoft.com/office/powerpoint/2010/main" val="224346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C40F3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C40F3A"/>
              </a:buClr>
              <a:defRPr sz="2400"/>
            </a:lvl1pPr>
            <a:lvl2pPr>
              <a:buClr>
                <a:srgbClr val="C40F3A"/>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C40F3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C40F3A"/>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txBox="1">
            <a:spLocks/>
          </p:cNvSpPr>
          <p:nvPr userDrawn="1"/>
        </p:nvSpPr>
        <p:spPr>
          <a:xfrm>
            <a:off x="-13114" y="6551307"/>
            <a:ext cx="470314" cy="161284"/>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tx1"/>
                </a:solidFill>
                <a:latin typeface="Calibri" pitchFamily="34" charset="0"/>
                <a:ea typeface="+mn-ea"/>
                <a:cs typeface="Calibri"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657E559-F776-2649-8F4B-2FC125C382AC}" type="slidenum">
              <a:rPr lang="en-US" smtClean="0"/>
              <a:pPr/>
              <a:t>‹#›</a:t>
            </a:fld>
            <a:endParaRPr lang="en-US" dirty="0"/>
          </a:p>
        </p:txBody>
      </p:sp>
    </p:spTree>
    <p:extLst>
      <p:ext uri="{BB962C8B-B14F-4D97-AF65-F5344CB8AC3E}">
        <p14:creationId xmlns:p14="http://schemas.microsoft.com/office/powerpoint/2010/main" val="17411426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6777" y="6560191"/>
            <a:ext cx="880845" cy="178062"/>
          </a:xfrm>
          <a:prstGeom prst="rect">
            <a:avLst/>
          </a:prstGeom>
        </p:spPr>
        <p:txBody>
          <a:bodyPr/>
          <a:lstStyle/>
          <a:p>
            <a:fld id="{CF7D08CF-7A87-4355-91B5-58B09BC46F3E}" type="datetime2">
              <a:rPr lang="en-US" smtClean="0"/>
              <a:t>Monday, June 22, 2020</a:t>
            </a:fld>
            <a:endParaRPr lang="en-US"/>
          </a:p>
        </p:txBody>
      </p:sp>
      <p:sp>
        <p:nvSpPr>
          <p:cNvPr id="4" name="Footer Placeholder 3"/>
          <p:cNvSpPr>
            <a:spLocks noGrp="1"/>
          </p:cNvSpPr>
          <p:nvPr>
            <p:ph type="ftr" sz="quarter" idx="11"/>
          </p:nvPr>
        </p:nvSpPr>
        <p:spPr>
          <a:xfrm>
            <a:off x="1702965" y="6560191"/>
            <a:ext cx="4244828" cy="16128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9020351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77" y="6560191"/>
            <a:ext cx="880845" cy="178062"/>
          </a:xfrm>
          <a:prstGeom prst="rect">
            <a:avLst/>
          </a:prstGeom>
        </p:spPr>
        <p:txBody>
          <a:bodyPr/>
          <a:lstStyle/>
          <a:p>
            <a:fld id="{6E56E3F9-AF79-4AAC-9C31-172DAF429F6A}" type="datetime2">
              <a:rPr lang="en-US" smtClean="0"/>
              <a:t>Monday, June 22, 2020</a:t>
            </a:fld>
            <a:endParaRPr lang="en-US"/>
          </a:p>
        </p:txBody>
      </p:sp>
      <p:sp>
        <p:nvSpPr>
          <p:cNvPr id="3" name="Footer Placeholder 2"/>
          <p:cNvSpPr>
            <a:spLocks noGrp="1"/>
          </p:cNvSpPr>
          <p:nvPr>
            <p:ph type="ftr" sz="quarter" idx="11"/>
          </p:nvPr>
        </p:nvSpPr>
        <p:spPr>
          <a:xfrm>
            <a:off x="1702965" y="6560191"/>
            <a:ext cx="4244828" cy="1612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21192997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77" y="6560191"/>
            <a:ext cx="880845" cy="178062"/>
          </a:xfrm>
          <a:prstGeom prst="rect">
            <a:avLst/>
          </a:prstGeom>
        </p:spPr>
        <p:txBody>
          <a:bodyPr/>
          <a:lstStyle/>
          <a:p>
            <a:fld id="{C507719D-E9AF-4403-95F1-84808150556C}" type="datetime2">
              <a:rPr lang="en-US" smtClean="0"/>
              <a:t>Monday, June 22, 2020</a:t>
            </a:fld>
            <a:endParaRPr lang="en-US"/>
          </a:p>
        </p:txBody>
      </p:sp>
      <p:sp>
        <p:nvSpPr>
          <p:cNvPr id="6" name="Footer Placeholder 5"/>
          <p:cNvSpPr>
            <a:spLocks noGrp="1"/>
          </p:cNvSpPr>
          <p:nvPr>
            <p:ph type="ftr" sz="quarter" idx="11"/>
          </p:nvPr>
        </p:nvSpPr>
        <p:spPr>
          <a:xfrm>
            <a:off x="1702965" y="6560191"/>
            <a:ext cx="4244828" cy="16128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28011671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77" y="6560191"/>
            <a:ext cx="880845" cy="178062"/>
          </a:xfrm>
          <a:prstGeom prst="rect">
            <a:avLst/>
          </a:prstGeom>
        </p:spPr>
        <p:txBody>
          <a:bodyPr/>
          <a:lstStyle/>
          <a:p>
            <a:fld id="{84EB1463-5244-4427-B44C-D9C0F16B1EF6}" type="datetime2">
              <a:rPr lang="en-US" smtClean="0"/>
              <a:t>Monday, June 22, 2020</a:t>
            </a:fld>
            <a:endParaRPr lang="en-US"/>
          </a:p>
        </p:txBody>
      </p:sp>
      <p:sp>
        <p:nvSpPr>
          <p:cNvPr id="6" name="Footer Placeholder 5"/>
          <p:cNvSpPr>
            <a:spLocks noGrp="1"/>
          </p:cNvSpPr>
          <p:nvPr>
            <p:ph type="ftr" sz="quarter" idx="11"/>
          </p:nvPr>
        </p:nvSpPr>
        <p:spPr>
          <a:xfrm>
            <a:off x="1702965" y="6560191"/>
            <a:ext cx="4244828" cy="16128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4456236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77" y="6560191"/>
            <a:ext cx="880845" cy="178062"/>
          </a:xfrm>
          <a:prstGeom prst="rect">
            <a:avLst/>
          </a:prstGeom>
        </p:spPr>
        <p:txBody>
          <a:bodyPr/>
          <a:lstStyle/>
          <a:p>
            <a:fld id="{4A1AB611-AAE7-4ED5-AE9A-84E55A5E1028}" type="datetime2">
              <a:rPr lang="en-US" smtClean="0"/>
              <a:t>Monday, June 22, 2020</a:t>
            </a:fld>
            <a:endParaRPr lang="en-US"/>
          </a:p>
        </p:txBody>
      </p:sp>
      <p:sp>
        <p:nvSpPr>
          <p:cNvPr id="5" name="Footer Placeholder 4"/>
          <p:cNvSpPr>
            <a:spLocks noGrp="1"/>
          </p:cNvSpPr>
          <p:nvPr>
            <p:ph type="ftr" sz="quarter" idx="11"/>
          </p:nvPr>
        </p:nvSpPr>
        <p:spPr>
          <a:xfrm>
            <a:off x="1702965" y="6560191"/>
            <a:ext cx="4244828" cy="1612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657E559-F776-2649-8F4B-2FC125C382AC}" type="slidenum">
              <a:rPr lang="en-US" smtClean="0"/>
              <a:t>‹#›</a:t>
            </a:fld>
            <a:endParaRPr lang="en-US"/>
          </a:p>
        </p:txBody>
      </p:sp>
    </p:spTree>
    <p:extLst>
      <p:ext uri="{BB962C8B-B14F-4D97-AF65-F5344CB8AC3E}">
        <p14:creationId xmlns:p14="http://schemas.microsoft.com/office/powerpoint/2010/main" val="5795622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484" y="310393"/>
            <a:ext cx="4423795" cy="3964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9" y="6560191"/>
            <a:ext cx="470314" cy="161284"/>
          </a:xfrm>
          <a:prstGeom prst="rect">
            <a:avLst/>
          </a:prstGeom>
        </p:spPr>
        <p:txBody>
          <a:bodyPr vert="horz" lIns="91440" tIns="45720" rIns="91440" bIns="45720" rtlCol="0" anchor="ctr"/>
          <a:lstStyle>
            <a:lvl1pPr algn="r">
              <a:defRPr sz="1000" b="1">
                <a:solidFill>
                  <a:schemeClr val="tx1"/>
                </a:solidFill>
                <a:latin typeface="Calibri" pitchFamily="34" charset="0"/>
                <a:cs typeface="Calibri" pitchFamily="34" charset="0"/>
              </a:defRPr>
            </a:lvl1pPr>
          </a:lstStyle>
          <a:p>
            <a:fld id="{6657E559-F776-2649-8F4B-2FC125C382AC}" type="slidenum">
              <a:rPr lang="en-US" smtClean="0"/>
              <a:pPr/>
              <a:t>‹#›</a:t>
            </a:fld>
            <a:endParaRPr lang="en-US" dirty="0"/>
          </a:p>
        </p:txBody>
      </p:sp>
      <p:sp>
        <p:nvSpPr>
          <p:cNvPr id="12" name="TextBox 11"/>
          <p:cNvSpPr txBox="1"/>
          <p:nvPr userDrawn="1"/>
        </p:nvSpPr>
        <p:spPr>
          <a:xfrm>
            <a:off x="7546724" y="6579565"/>
            <a:ext cx="1285215" cy="215444"/>
          </a:xfrm>
          <a:prstGeom prst="rect">
            <a:avLst/>
          </a:prstGeom>
          <a:noFill/>
        </p:spPr>
        <p:txBody>
          <a:bodyPr wrap="square" rtlCol="0">
            <a:spAutoFit/>
          </a:bodyPr>
          <a:lstStyle/>
          <a:p>
            <a:pPr algn="l"/>
            <a:r>
              <a:rPr lang="en-US" sz="800" i="1" dirty="0">
                <a:solidFill>
                  <a:schemeClr val="tx1"/>
                </a:solidFill>
                <a:latin typeface="Calibri" pitchFamily="34" charset="0"/>
                <a:cs typeface="Calibri" pitchFamily="34" charset="0"/>
              </a:rPr>
              <a:t>Secretary Kenneth C. Holt</a:t>
            </a:r>
          </a:p>
        </p:txBody>
      </p:sp>
      <p:sp>
        <p:nvSpPr>
          <p:cNvPr id="13" name="TextBox 12"/>
          <p:cNvSpPr txBox="1"/>
          <p:nvPr userDrawn="1"/>
        </p:nvSpPr>
        <p:spPr>
          <a:xfrm>
            <a:off x="7524887" y="6338900"/>
            <a:ext cx="1466444" cy="307777"/>
          </a:xfrm>
          <a:prstGeom prst="rect">
            <a:avLst/>
          </a:prstGeom>
          <a:noFill/>
        </p:spPr>
        <p:txBody>
          <a:bodyPr wrap="square" rtlCol="0">
            <a:spAutoFit/>
          </a:bodyPr>
          <a:lstStyle/>
          <a:p>
            <a:pPr algn="l"/>
            <a:r>
              <a:rPr lang="en-US" sz="700" b="1" dirty="0">
                <a:solidFill>
                  <a:schemeClr val="tx1"/>
                </a:solidFill>
                <a:latin typeface="Calibri" pitchFamily="34" charset="0"/>
                <a:cs typeface="Calibri" pitchFamily="34" charset="0"/>
              </a:rPr>
              <a:t>Maryland Department</a:t>
            </a:r>
            <a:r>
              <a:rPr lang="en-US" sz="700" b="1" baseline="0" dirty="0">
                <a:solidFill>
                  <a:schemeClr val="tx1"/>
                </a:solidFill>
                <a:latin typeface="Calibri" pitchFamily="34" charset="0"/>
                <a:cs typeface="Calibri" pitchFamily="34" charset="0"/>
              </a:rPr>
              <a:t> of Housing </a:t>
            </a:r>
            <a:br>
              <a:rPr lang="en-US" sz="700" b="1" baseline="0" dirty="0">
                <a:solidFill>
                  <a:schemeClr val="tx1"/>
                </a:solidFill>
                <a:latin typeface="Calibri" pitchFamily="34" charset="0"/>
                <a:cs typeface="Calibri" pitchFamily="34" charset="0"/>
              </a:rPr>
            </a:br>
            <a:r>
              <a:rPr lang="en-US" sz="700" b="1" baseline="0" dirty="0">
                <a:solidFill>
                  <a:schemeClr val="tx1"/>
                </a:solidFill>
                <a:latin typeface="Calibri" pitchFamily="34" charset="0"/>
                <a:cs typeface="Calibri" pitchFamily="34" charset="0"/>
              </a:rPr>
              <a:t>and Community Development</a:t>
            </a:r>
            <a:endParaRPr lang="en-US" sz="700" b="1" dirty="0">
              <a:solidFill>
                <a:schemeClr val="tx1"/>
              </a:solidFill>
              <a:latin typeface="Calibri" pitchFamily="34" charset="0"/>
              <a:cs typeface="Calibri" pitchFamily="34" charset="0"/>
            </a:endParaRPr>
          </a:p>
        </p:txBody>
      </p:sp>
      <p:pic>
        <p:nvPicPr>
          <p:cNvPr id="14" name="Picture 13"/>
          <p:cNvPicPr>
            <a:picLocks noChangeAspect="1"/>
          </p:cNvPicPr>
          <p:nvPr userDrawn="1"/>
        </p:nvPicPr>
        <p:blipFill rotWithShape="1">
          <a:blip r:embed="rId17">
            <a:extLst>
              <a:ext uri="{28A0092B-C50C-407E-A947-70E740481C1C}">
                <a14:useLocalDpi xmlns:a14="http://schemas.microsoft.com/office/drawing/2010/main" val="0"/>
              </a:ext>
            </a:extLst>
          </a:blip>
          <a:srcRect t="-1" r="33047" b="16710"/>
          <a:stretch/>
        </p:blipFill>
        <p:spPr>
          <a:xfrm>
            <a:off x="7009898" y="6167738"/>
            <a:ext cx="620717" cy="590510"/>
          </a:xfrm>
          <a:prstGeom prst="rect">
            <a:avLst/>
          </a:prstGeom>
          <a:noFill/>
          <a:ln>
            <a:noFill/>
          </a:ln>
        </p:spPr>
      </p:pic>
    </p:spTree>
    <p:extLst>
      <p:ext uri="{BB962C8B-B14F-4D97-AF65-F5344CB8AC3E}">
        <p14:creationId xmlns:p14="http://schemas.microsoft.com/office/powerpoint/2010/main" val="98683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0" r:id="rId13"/>
    <p:sldLayoutId id="2147483652" r:id="rId14"/>
  </p:sldLayoutIdLst>
  <p:transition>
    <p:fade/>
  </p:transition>
  <p:hf sldNum="0" hdr="0" ftr="0"/>
  <p:txStyles>
    <p:titleStyle>
      <a:lvl1pPr algn="l" defTabSz="457200" rtl="0" eaLnBrk="1" latinLnBrk="0" hangingPunct="1">
        <a:spcBef>
          <a:spcPct val="0"/>
        </a:spcBef>
        <a:buNone/>
        <a:defRPr sz="1900" kern="1200" cap="all" baseline="0">
          <a:solidFill>
            <a:schemeClr val="tx1"/>
          </a:solidFill>
          <a:latin typeface="Adobe Garamond Pro" pitchFamily="18" charset="0"/>
          <a:ea typeface="+mj-ea"/>
          <a:cs typeface="+mj-cs"/>
        </a:defRPr>
      </a:lvl1pPr>
    </p:titleStyle>
    <p:bodyStyle>
      <a:lvl1pPr marL="342900" indent="-342900" algn="l" defTabSz="457200" rtl="0" eaLnBrk="1" latinLnBrk="0" hangingPunct="1">
        <a:spcBef>
          <a:spcPct val="20000"/>
        </a:spcBef>
        <a:buClr>
          <a:srgbClr val="C40F3A"/>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40F3A"/>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C40F3A"/>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40F3A"/>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C40F3A"/>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357" t="28588" r="21641" b="6"/>
          <a:stretch/>
        </p:blipFill>
        <p:spPr>
          <a:xfrm>
            <a:off x="1" y="0"/>
            <a:ext cx="9143999" cy="5569782"/>
          </a:xfrm>
          <a:prstGeom prst="rect">
            <a:avLst/>
          </a:prstGeom>
          <a:effectLst/>
        </p:spPr>
      </p:pic>
      <p:sp>
        <p:nvSpPr>
          <p:cNvPr id="2" name="Title 1"/>
          <p:cNvSpPr>
            <a:spLocks noGrp="1"/>
          </p:cNvSpPr>
          <p:nvPr>
            <p:ph type="ctrTitle"/>
          </p:nvPr>
        </p:nvSpPr>
        <p:spPr>
          <a:xfrm>
            <a:off x="484125" y="2092459"/>
            <a:ext cx="7986997" cy="1163637"/>
          </a:xfrm>
        </p:spPr>
        <p:txBody>
          <a:bodyPr>
            <a:normAutofit fontScale="90000"/>
          </a:bodyPr>
          <a:lstStyle/>
          <a:p>
            <a:r>
              <a:rPr lang="en-US" dirty="0"/>
              <a:t>MD DHCD</a:t>
            </a:r>
            <a:br>
              <a:rPr lang="en-US" dirty="0"/>
            </a:br>
            <a:r>
              <a:rPr lang="en-US" dirty="0"/>
              <a:t>Homelessness Solutions Team</a:t>
            </a:r>
          </a:p>
        </p:txBody>
      </p:sp>
      <p:sp>
        <p:nvSpPr>
          <p:cNvPr id="3" name="Subtitle 2"/>
          <p:cNvSpPr>
            <a:spLocks noGrp="1"/>
          </p:cNvSpPr>
          <p:nvPr>
            <p:ph type="subTitle" idx="1"/>
          </p:nvPr>
        </p:nvSpPr>
        <p:spPr/>
        <p:txBody>
          <a:bodyPr>
            <a:normAutofit lnSpcReduction="10000"/>
          </a:bodyPr>
          <a:lstStyle/>
          <a:p>
            <a:r>
              <a:rPr lang="en-US" dirty="0"/>
              <a:t>June 2020</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 r="33047" b="16710"/>
          <a:stretch/>
        </p:blipFill>
        <p:spPr>
          <a:xfrm>
            <a:off x="214657" y="191030"/>
            <a:ext cx="1128151" cy="1073251"/>
          </a:xfrm>
          <a:prstGeom prst="rect">
            <a:avLst/>
          </a:prstGeom>
        </p:spPr>
      </p:pic>
      <p:sp>
        <p:nvSpPr>
          <p:cNvPr id="12" name="TextBox 11"/>
          <p:cNvSpPr txBox="1"/>
          <p:nvPr/>
        </p:nvSpPr>
        <p:spPr>
          <a:xfrm>
            <a:off x="1268173" y="1077611"/>
            <a:ext cx="1533452" cy="230832"/>
          </a:xfrm>
          <a:prstGeom prst="rect">
            <a:avLst/>
          </a:prstGeom>
          <a:noFill/>
        </p:spPr>
        <p:txBody>
          <a:bodyPr wrap="square" rtlCol="0">
            <a:spAutoFit/>
          </a:bodyPr>
          <a:lstStyle/>
          <a:p>
            <a:pPr algn="l"/>
            <a:r>
              <a:rPr lang="en-US" sz="900" i="1" dirty="0">
                <a:latin typeface="Calibri" pitchFamily="34" charset="0"/>
                <a:cs typeface="Calibri" pitchFamily="34" charset="0"/>
              </a:rPr>
              <a:t>Secretary Kenneth C. Holt</a:t>
            </a:r>
          </a:p>
        </p:txBody>
      </p:sp>
      <p:sp>
        <p:nvSpPr>
          <p:cNvPr id="13" name="TextBox 12"/>
          <p:cNvSpPr txBox="1"/>
          <p:nvPr/>
        </p:nvSpPr>
        <p:spPr>
          <a:xfrm>
            <a:off x="1267307" y="828178"/>
            <a:ext cx="1979802" cy="350609"/>
          </a:xfrm>
          <a:prstGeom prst="rect">
            <a:avLst/>
          </a:prstGeom>
          <a:noFill/>
        </p:spPr>
        <p:txBody>
          <a:bodyPr wrap="square" rtlCol="0">
            <a:spAutoFit/>
          </a:bodyPr>
          <a:lstStyle/>
          <a:p>
            <a:pPr algn="l">
              <a:lnSpc>
                <a:spcPts val="1000"/>
              </a:lnSpc>
            </a:pPr>
            <a:r>
              <a:rPr lang="en-US" sz="1000" b="1" dirty="0">
                <a:latin typeface="Calibri" pitchFamily="34" charset="0"/>
                <a:cs typeface="Calibri" pitchFamily="34" charset="0"/>
              </a:rPr>
              <a:t>Maryland Department</a:t>
            </a:r>
            <a:r>
              <a:rPr lang="en-US" sz="1000" b="1" baseline="0" dirty="0">
                <a:latin typeface="Calibri" pitchFamily="34" charset="0"/>
                <a:cs typeface="Calibri" pitchFamily="34" charset="0"/>
              </a:rPr>
              <a:t> of Housing </a:t>
            </a:r>
            <a:br>
              <a:rPr lang="en-US" sz="1000" b="1" baseline="0" dirty="0">
                <a:latin typeface="Calibri" pitchFamily="34" charset="0"/>
                <a:cs typeface="Calibri" pitchFamily="34" charset="0"/>
              </a:rPr>
            </a:br>
            <a:r>
              <a:rPr lang="en-US" sz="1000" b="1" baseline="0" dirty="0">
                <a:latin typeface="Calibri" pitchFamily="34" charset="0"/>
                <a:cs typeface="Calibri" pitchFamily="34" charset="0"/>
              </a:rPr>
              <a:t>and Community Development</a:t>
            </a:r>
            <a:endParaRPr lang="en-US" sz="1000" b="1" dirty="0">
              <a:latin typeface="Calibri" pitchFamily="34" charset="0"/>
              <a:cs typeface="Calibri"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6" y="3669874"/>
            <a:ext cx="9177556" cy="3213293"/>
          </a:xfrm>
          <a:prstGeom prst="rect">
            <a:avLst/>
          </a:prstGeom>
        </p:spPr>
      </p:pic>
    </p:spTree>
    <p:extLst>
      <p:ext uri="{BB962C8B-B14F-4D97-AF65-F5344CB8AC3E}">
        <p14:creationId xmlns:p14="http://schemas.microsoft.com/office/powerpoint/2010/main" val="77498828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8.png">
            <a:extLst>
              <a:ext uri="{FF2B5EF4-FFF2-40B4-BE49-F238E27FC236}">
                <a16:creationId xmlns:a16="http://schemas.microsoft.com/office/drawing/2014/main" id="{70721917-2D89-9F45-B747-B5D46B7660DE}"/>
              </a:ext>
            </a:extLst>
          </p:cNvPr>
          <p:cNvPicPr/>
          <p:nvPr/>
        </p:nvPicPr>
        <p:blipFill>
          <a:blip r:embed="rId3"/>
          <a:srcRect/>
          <a:stretch>
            <a:fillRect/>
          </a:stretch>
        </p:blipFill>
        <p:spPr>
          <a:xfrm>
            <a:off x="1293223" y="1776549"/>
            <a:ext cx="6557553" cy="3644537"/>
          </a:xfrm>
          <a:prstGeom prst="rect">
            <a:avLst/>
          </a:prstGeom>
          <a:ln/>
        </p:spPr>
      </p:pic>
    </p:spTree>
    <p:extLst>
      <p:ext uri="{BB962C8B-B14F-4D97-AF65-F5344CB8AC3E}">
        <p14:creationId xmlns:p14="http://schemas.microsoft.com/office/powerpoint/2010/main" val="41945473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8.png">
            <a:extLst>
              <a:ext uri="{FF2B5EF4-FFF2-40B4-BE49-F238E27FC236}">
                <a16:creationId xmlns:a16="http://schemas.microsoft.com/office/drawing/2014/main" id="{70721917-2D89-9F45-B747-B5D46B7660DE}"/>
              </a:ext>
            </a:extLst>
          </p:cNvPr>
          <p:cNvPicPr/>
          <p:nvPr/>
        </p:nvPicPr>
        <p:blipFill>
          <a:blip r:embed="rId3"/>
          <a:srcRect/>
          <a:stretch>
            <a:fillRect/>
          </a:stretch>
        </p:blipFill>
        <p:spPr>
          <a:xfrm>
            <a:off x="1293223" y="1776549"/>
            <a:ext cx="6557553" cy="3644537"/>
          </a:xfrm>
          <a:prstGeom prst="rect">
            <a:avLst/>
          </a:prstGeom>
          <a:ln/>
        </p:spPr>
      </p:pic>
      <p:sp>
        <p:nvSpPr>
          <p:cNvPr id="3" name="Oval 2">
            <a:extLst>
              <a:ext uri="{FF2B5EF4-FFF2-40B4-BE49-F238E27FC236}">
                <a16:creationId xmlns:a16="http://schemas.microsoft.com/office/drawing/2014/main" id="{A1C60E91-CFF6-4B4D-8D4B-1E5BF65066AB}"/>
              </a:ext>
            </a:extLst>
          </p:cNvPr>
          <p:cNvSpPr/>
          <p:nvPr/>
        </p:nvSpPr>
        <p:spPr>
          <a:xfrm>
            <a:off x="6021977" y="1881051"/>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971033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8.png">
            <a:extLst>
              <a:ext uri="{FF2B5EF4-FFF2-40B4-BE49-F238E27FC236}">
                <a16:creationId xmlns:a16="http://schemas.microsoft.com/office/drawing/2014/main" id="{70721917-2D89-9F45-B747-B5D46B7660DE}"/>
              </a:ext>
            </a:extLst>
          </p:cNvPr>
          <p:cNvPicPr/>
          <p:nvPr/>
        </p:nvPicPr>
        <p:blipFill>
          <a:blip r:embed="rId3"/>
          <a:srcRect/>
          <a:stretch>
            <a:fillRect/>
          </a:stretch>
        </p:blipFill>
        <p:spPr>
          <a:xfrm>
            <a:off x="1293223" y="1776549"/>
            <a:ext cx="6557553" cy="3644537"/>
          </a:xfrm>
          <a:prstGeom prst="rect">
            <a:avLst/>
          </a:prstGeom>
          <a:ln/>
        </p:spPr>
      </p:pic>
      <p:sp>
        <p:nvSpPr>
          <p:cNvPr id="3" name="Oval 2">
            <a:extLst>
              <a:ext uri="{FF2B5EF4-FFF2-40B4-BE49-F238E27FC236}">
                <a16:creationId xmlns:a16="http://schemas.microsoft.com/office/drawing/2014/main" id="{A1C60E91-CFF6-4B4D-8D4B-1E5BF65066AB}"/>
              </a:ext>
            </a:extLst>
          </p:cNvPr>
          <p:cNvSpPr/>
          <p:nvPr/>
        </p:nvSpPr>
        <p:spPr>
          <a:xfrm>
            <a:off x="6021977" y="1881051"/>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B271A736-8DA9-194A-ADC4-62981EC6C509}"/>
              </a:ext>
            </a:extLst>
          </p:cNvPr>
          <p:cNvSpPr/>
          <p:nvPr/>
        </p:nvSpPr>
        <p:spPr>
          <a:xfrm>
            <a:off x="5560423" y="2481943"/>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965824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8.png">
            <a:extLst>
              <a:ext uri="{FF2B5EF4-FFF2-40B4-BE49-F238E27FC236}">
                <a16:creationId xmlns:a16="http://schemas.microsoft.com/office/drawing/2014/main" id="{70721917-2D89-9F45-B747-B5D46B7660DE}"/>
              </a:ext>
            </a:extLst>
          </p:cNvPr>
          <p:cNvPicPr/>
          <p:nvPr/>
        </p:nvPicPr>
        <p:blipFill>
          <a:blip r:embed="rId3"/>
          <a:srcRect/>
          <a:stretch>
            <a:fillRect/>
          </a:stretch>
        </p:blipFill>
        <p:spPr>
          <a:xfrm>
            <a:off x="1293223" y="1776549"/>
            <a:ext cx="6557553" cy="3644537"/>
          </a:xfrm>
          <a:prstGeom prst="rect">
            <a:avLst/>
          </a:prstGeom>
          <a:ln/>
        </p:spPr>
      </p:pic>
      <p:sp>
        <p:nvSpPr>
          <p:cNvPr id="3" name="Oval 2">
            <a:extLst>
              <a:ext uri="{FF2B5EF4-FFF2-40B4-BE49-F238E27FC236}">
                <a16:creationId xmlns:a16="http://schemas.microsoft.com/office/drawing/2014/main" id="{A1C60E91-CFF6-4B4D-8D4B-1E5BF65066AB}"/>
              </a:ext>
            </a:extLst>
          </p:cNvPr>
          <p:cNvSpPr/>
          <p:nvPr/>
        </p:nvSpPr>
        <p:spPr>
          <a:xfrm>
            <a:off x="6021977" y="1881051"/>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2B2653DB-F0A9-C148-945A-0EF16CEEF6F2}"/>
              </a:ext>
            </a:extLst>
          </p:cNvPr>
          <p:cNvSpPr/>
          <p:nvPr/>
        </p:nvSpPr>
        <p:spPr>
          <a:xfrm>
            <a:off x="6021977" y="2997925"/>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88182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8.png">
            <a:extLst>
              <a:ext uri="{FF2B5EF4-FFF2-40B4-BE49-F238E27FC236}">
                <a16:creationId xmlns:a16="http://schemas.microsoft.com/office/drawing/2014/main" id="{70721917-2D89-9F45-B747-B5D46B7660DE}"/>
              </a:ext>
            </a:extLst>
          </p:cNvPr>
          <p:cNvPicPr/>
          <p:nvPr/>
        </p:nvPicPr>
        <p:blipFill>
          <a:blip r:embed="rId3"/>
          <a:srcRect/>
          <a:stretch>
            <a:fillRect/>
          </a:stretch>
        </p:blipFill>
        <p:spPr>
          <a:xfrm>
            <a:off x="1293223" y="1776549"/>
            <a:ext cx="6557553" cy="3644537"/>
          </a:xfrm>
          <a:prstGeom prst="rect">
            <a:avLst/>
          </a:prstGeom>
          <a:ln/>
        </p:spPr>
      </p:pic>
      <p:sp>
        <p:nvSpPr>
          <p:cNvPr id="3" name="Oval 2">
            <a:extLst>
              <a:ext uri="{FF2B5EF4-FFF2-40B4-BE49-F238E27FC236}">
                <a16:creationId xmlns:a16="http://schemas.microsoft.com/office/drawing/2014/main" id="{A1C60E91-CFF6-4B4D-8D4B-1E5BF65066AB}"/>
              </a:ext>
            </a:extLst>
          </p:cNvPr>
          <p:cNvSpPr/>
          <p:nvPr/>
        </p:nvSpPr>
        <p:spPr>
          <a:xfrm>
            <a:off x="6021977" y="1881051"/>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6E3BD36D-8A79-C24A-807F-5D1117D3FF69}"/>
              </a:ext>
            </a:extLst>
          </p:cNvPr>
          <p:cNvSpPr/>
          <p:nvPr/>
        </p:nvSpPr>
        <p:spPr>
          <a:xfrm>
            <a:off x="4894217" y="4075612"/>
            <a:ext cx="1515292" cy="60089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611089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sp>
        <p:nvSpPr>
          <p:cNvPr id="4" name="TextBox 3">
            <a:extLst>
              <a:ext uri="{FF2B5EF4-FFF2-40B4-BE49-F238E27FC236}">
                <a16:creationId xmlns:a16="http://schemas.microsoft.com/office/drawing/2014/main" id="{0DEE5EEF-855C-DB4E-9304-B07FF2D826A6}"/>
              </a:ext>
            </a:extLst>
          </p:cNvPr>
          <p:cNvSpPr txBox="1"/>
          <p:nvPr/>
        </p:nvSpPr>
        <p:spPr>
          <a:xfrm>
            <a:off x="1182188" y="1859339"/>
            <a:ext cx="6779624" cy="3139321"/>
          </a:xfrm>
          <a:prstGeom prst="rect">
            <a:avLst/>
          </a:prstGeom>
          <a:noFill/>
        </p:spPr>
        <p:txBody>
          <a:bodyPr wrap="square" rtlCol="0">
            <a:spAutoFit/>
          </a:bodyPr>
          <a:lstStyle/>
          <a:p>
            <a:pPr algn="ctr"/>
            <a:r>
              <a:rPr lang="en-US" dirty="0"/>
              <a:t>Where do we go from here?</a:t>
            </a:r>
          </a:p>
          <a:p>
            <a:pPr algn="ctr"/>
            <a:endParaRPr lang="en-US" dirty="0"/>
          </a:p>
          <a:p>
            <a:pPr algn="ctr"/>
            <a:r>
              <a:rPr lang="en-US" dirty="0"/>
              <a:t>What are other available data sources?</a:t>
            </a:r>
          </a:p>
          <a:p>
            <a:pPr algn="ctr"/>
            <a:endParaRPr lang="en-US" dirty="0"/>
          </a:p>
          <a:p>
            <a:pPr algn="ctr"/>
            <a:r>
              <a:rPr lang="en-US" dirty="0"/>
              <a:t>How can this information be integrated with other data to give as holistic a picture as possible?</a:t>
            </a:r>
          </a:p>
          <a:p>
            <a:pPr algn="ctr"/>
            <a:endParaRPr lang="en-US" dirty="0"/>
          </a:p>
          <a:p>
            <a:pPr algn="ctr"/>
            <a:r>
              <a:rPr lang="en-US" dirty="0"/>
              <a:t>Who else needs to see and understand this data?</a:t>
            </a:r>
          </a:p>
          <a:p>
            <a:pPr algn="ctr"/>
            <a:endParaRPr lang="en-US" dirty="0"/>
          </a:p>
          <a:p>
            <a:pPr algn="ctr"/>
            <a:r>
              <a:rPr lang="en-US" dirty="0"/>
              <a:t>What can MD DHCD do to support you in this work?</a:t>
            </a:r>
          </a:p>
          <a:p>
            <a:endParaRPr lang="en-US" dirty="0"/>
          </a:p>
        </p:txBody>
      </p:sp>
    </p:spTree>
    <p:extLst>
      <p:ext uri="{BB962C8B-B14F-4D97-AF65-F5344CB8AC3E}">
        <p14:creationId xmlns:p14="http://schemas.microsoft.com/office/powerpoint/2010/main" val="41103749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67E22-DA45-9542-B793-032B533614F0}"/>
              </a:ext>
            </a:extLst>
          </p:cNvPr>
          <p:cNvSpPr txBox="1"/>
          <p:nvPr/>
        </p:nvSpPr>
        <p:spPr>
          <a:xfrm>
            <a:off x="1993683" y="3362231"/>
            <a:ext cx="5156631" cy="923330"/>
          </a:xfrm>
          <a:prstGeom prst="rect">
            <a:avLst/>
          </a:prstGeom>
          <a:noFill/>
        </p:spPr>
        <p:txBody>
          <a:bodyPr wrap="square" rtlCol="0">
            <a:spAutoFit/>
          </a:bodyPr>
          <a:lstStyle/>
          <a:p>
            <a:pPr algn="ctr"/>
            <a:r>
              <a:rPr lang="en-US" dirty="0"/>
              <a:t>Elisha Harig-Blaine</a:t>
            </a:r>
          </a:p>
          <a:p>
            <a:pPr algn="ctr"/>
            <a:r>
              <a:rPr lang="en-US" dirty="0"/>
              <a:t>Program Manager, MD DHCD</a:t>
            </a:r>
          </a:p>
          <a:p>
            <a:pPr algn="ctr"/>
            <a:r>
              <a:rPr lang="en-US" dirty="0" err="1"/>
              <a:t>elisha.harig-blaine@maryland.gov</a:t>
            </a:r>
            <a:endParaRPr lang="en-US" dirty="0"/>
          </a:p>
        </p:txBody>
      </p:sp>
      <p:sp>
        <p:nvSpPr>
          <p:cNvPr id="4" name="TextBox 3">
            <a:extLst>
              <a:ext uri="{FF2B5EF4-FFF2-40B4-BE49-F238E27FC236}">
                <a16:creationId xmlns:a16="http://schemas.microsoft.com/office/drawing/2014/main" id="{6FEFB1BB-1E07-7546-9EA1-C551D9E2A4DE}"/>
              </a:ext>
            </a:extLst>
          </p:cNvPr>
          <p:cNvSpPr txBox="1"/>
          <p:nvPr/>
        </p:nvSpPr>
        <p:spPr>
          <a:xfrm>
            <a:off x="1319347" y="1418494"/>
            <a:ext cx="6505304" cy="1754326"/>
          </a:xfrm>
          <a:prstGeom prst="rect">
            <a:avLst/>
          </a:prstGeom>
          <a:noFill/>
        </p:spPr>
        <p:txBody>
          <a:bodyPr wrap="square" rtlCol="0">
            <a:spAutoFit/>
          </a:bodyPr>
          <a:lstStyle/>
          <a:p>
            <a:pPr algn="ctr"/>
            <a:r>
              <a:rPr lang="en-US" b="1" dirty="0"/>
              <a:t>THANK YOU FOR WHAT YOU DO!</a:t>
            </a:r>
          </a:p>
          <a:p>
            <a:pPr algn="ctr"/>
            <a:endParaRPr lang="en-US" dirty="0"/>
          </a:p>
          <a:p>
            <a:pPr algn="ctr"/>
            <a:r>
              <a:rPr lang="en-US" dirty="0"/>
              <a:t>YOUR WORK MATTERS AND MAKES A DIFFERENCE </a:t>
            </a:r>
          </a:p>
          <a:p>
            <a:pPr algn="ctr"/>
            <a:br>
              <a:rPr lang="en-US" dirty="0"/>
            </a:br>
            <a:r>
              <a:rPr lang="en-US" dirty="0"/>
              <a:t>WE ARE HERE TO SUPPORT YOU</a:t>
            </a:r>
          </a:p>
          <a:p>
            <a:pPr algn="ctr"/>
            <a:endParaRPr lang="en-US" dirty="0"/>
          </a:p>
        </p:txBody>
      </p:sp>
    </p:spTree>
    <p:extLst>
      <p:ext uri="{BB962C8B-B14F-4D97-AF65-F5344CB8AC3E}">
        <p14:creationId xmlns:p14="http://schemas.microsoft.com/office/powerpoint/2010/main" val="18397206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9199E-84AD-454B-843C-932AA3F6EA6C}"/>
              </a:ext>
            </a:extLst>
          </p:cNvPr>
          <p:cNvSpPr txBox="1"/>
          <p:nvPr/>
        </p:nvSpPr>
        <p:spPr>
          <a:xfrm>
            <a:off x="2172040" y="739185"/>
            <a:ext cx="4799915" cy="584775"/>
          </a:xfrm>
          <a:prstGeom prst="rect">
            <a:avLst/>
          </a:prstGeom>
          <a:noFill/>
        </p:spPr>
        <p:txBody>
          <a:bodyPr wrap="square" rtlCol="0">
            <a:spAutoFit/>
          </a:bodyPr>
          <a:lstStyle/>
          <a:p>
            <a:pPr algn="ctr"/>
            <a:r>
              <a:rPr lang="en-US" sz="3200" dirty="0"/>
              <a:t>Secretary Kenneth C. Holt </a:t>
            </a:r>
          </a:p>
        </p:txBody>
      </p:sp>
      <p:sp>
        <p:nvSpPr>
          <p:cNvPr id="5" name="TextBox 4">
            <a:extLst>
              <a:ext uri="{FF2B5EF4-FFF2-40B4-BE49-F238E27FC236}">
                <a16:creationId xmlns:a16="http://schemas.microsoft.com/office/drawing/2014/main" id="{0C4E5851-8945-FA41-B7A4-F3BC8D482D37}"/>
              </a:ext>
            </a:extLst>
          </p:cNvPr>
          <p:cNvSpPr txBox="1"/>
          <p:nvPr/>
        </p:nvSpPr>
        <p:spPr>
          <a:xfrm>
            <a:off x="523196" y="1969034"/>
            <a:ext cx="5537285" cy="3416320"/>
          </a:xfrm>
          <a:prstGeom prst="rect">
            <a:avLst/>
          </a:prstGeom>
          <a:noFill/>
        </p:spPr>
        <p:txBody>
          <a:bodyPr wrap="none" rtlCol="0">
            <a:spAutoFit/>
          </a:bodyPr>
          <a:lstStyle/>
          <a:p>
            <a:pPr marL="285750" indent="-285750">
              <a:buFont typeface="Arial" panose="020B0604020202020204" pitchFamily="34" charset="0"/>
              <a:buChar char="•"/>
            </a:pPr>
            <a:r>
              <a:rPr lang="en-US" dirty="0"/>
              <a:t>Office of the Secretary</a:t>
            </a:r>
            <a:br>
              <a:rPr lang="en-US" dirty="0"/>
            </a:br>
            <a:endParaRPr lang="en-US" dirty="0"/>
          </a:p>
          <a:p>
            <a:pPr marL="285750" indent="-285750">
              <a:buFont typeface="Arial" panose="020B0604020202020204" pitchFamily="34" charset="0"/>
              <a:buChar char="•"/>
            </a:pPr>
            <a:r>
              <a:rPr lang="en-US" dirty="0"/>
              <a:t>Community Development Administration</a:t>
            </a:r>
            <a:br>
              <a:rPr lang="en-US" dirty="0"/>
            </a:br>
            <a:endParaRPr lang="en-US" dirty="0"/>
          </a:p>
          <a:p>
            <a:pPr marL="285750" indent="-285750">
              <a:buFont typeface="Arial" panose="020B0604020202020204" pitchFamily="34" charset="0"/>
              <a:buChar char="•"/>
            </a:pPr>
            <a:r>
              <a:rPr lang="en-US" dirty="0"/>
              <a:t>Neighborhood Revitalization</a:t>
            </a:r>
            <a:br>
              <a:rPr lang="en-US" dirty="0"/>
            </a:br>
            <a:endParaRPr lang="en-US" dirty="0"/>
          </a:p>
          <a:p>
            <a:pPr marL="285750" indent="-285750">
              <a:buFont typeface="Arial" panose="020B0604020202020204" pitchFamily="34" charset="0"/>
              <a:buChar char="•"/>
            </a:pPr>
            <a:r>
              <a:rPr lang="en-US" dirty="0"/>
              <a:t>Division of Credit Assurance / Maryland Housing Fund</a:t>
            </a:r>
            <a:br>
              <a:rPr lang="en-US" dirty="0"/>
            </a:br>
            <a:endParaRPr lang="en-US" dirty="0"/>
          </a:p>
          <a:p>
            <a:pPr marL="285750" indent="-285750">
              <a:buFont typeface="Arial" panose="020B0604020202020204" pitchFamily="34" charset="0"/>
              <a:buChar char="•"/>
            </a:pPr>
            <a:r>
              <a:rPr lang="en-US" dirty="0"/>
              <a:t>Maryland Affordable Housing Trust</a:t>
            </a:r>
            <a:br>
              <a:rPr lang="en-US" dirty="0"/>
            </a:br>
            <a:endParaRPr lang="en-US" dirty="0"/>
          </a:p>
          <a:p>
            <a:pPr marL="285750" indent="-285750">
              <a:buFont typeface="Arial" panose="020B0604020202020204" pitchFamily="34" charset="0"/>
              <a:buChar char="•"/>
            </a:pPr>
            <a:r>
              <a:rPr lang="en-US" dirty="0"/>
              <a:t>Division of Finance</a:t>
            </a:r>
          </a:p>
          <a:p>
            <a:pPr marL="285750" indent="-285750">
              <a:buFont typeface="Arial" panose="020B0604020202020204" pitchFamily="34" charset="0"/>
              <a:buChar char="•"/>
            </a:pPr>
            <a:endParaRPr lang="en-US" dirty="0"/>
          </a:p>
        </p:txBody>
      </p:sp>
      <p:pic>
        <p:nvPicPr>
          <p:cNvPr id="9" name="Picture 8" descr="Secretary Ken Holt of MD DHCD">
            <a:extLst>
              <a:ext uri="{FF2B5EF4-FFF2-40B4-BE49-F238E27FC236}">
                <a16:creationId xmlns:a16="http://schemas.microsoft.com/office/drawing/2014/main" id="{B9234E5D-3121-4E44-B150-6E1D1EE4756D}"/>
              </a:ext>
            </a:extLst>
          </p:cNvPr>
          <p:cNvPicPr>
            <a:picLocks noChangeAspect="1"/>
          </p:cNvPicPr>
          <p:nvPr/>
        </p:nvPicPr>
        <p:blipFill>
          <a:blip r:embed="rId3"/>
          <a:stretch>
            <a:fillRect/>
          </a:stretch>
        </p:blipFill>
        <p:spPr>
          <a:xfrm>
            <a:off x="6352944" y="1423489"/>
            <a:ext cx="1975394" cy="2469243"/>
          </a:xfrm>
          <a:prstGeom prst="rect">
            <a:avLst/>
          </a:prstGeom>
        </p:spPr>
      </p:pic>
    </p:spTree>
    <p:extLst>
      <p:ext uri="{BB962C8B-B14F-4D97-AF65-F5344CB8AC3E}">
        <p14:creationId xmlns:p14="http://schemas.microsoft.com/office/powerpoint/2010/main" val="17935104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9199E-84AD-454B-843C-932AA3F6EA6C}"/>
              </a:ext>
            </a:extLst>
          </p:cNvPr>
          <p:cNvSpPr txBox="1"/>
          <p:nvPr/>
        </p:nvSpPr>
        <p:spPr>
          <a:xfrm>
            <a:off x="2172040" y="739185"/>
            <a:ext cx="4799915" cy="584775"/>
          </a:xfrm>
          <a:prstGeom prst="rect">
            <a:avLst/>
          </a:prstGeom>
          <a:noFill/>
        </p:spPr>
        <p:txBody>
          <a:bodyPr wrap="square" rtlCol="0">
            <a:spAutoFit/>
          </a:bodyPr>
          <a:lstStyle/>
          <a:p>
            <a:pPr algn="ctr"/>
            <a:r>
              <a:rPr lang="en-US" sz="3200" dirty="0"/>
              <a:t>Secretary Kenneth C. Holt </a:t>
            </a:r>
          </a:p>
        </p:txBody>
      </p:sp>
      <p:sp>
        <p:nvSpPr>
          <p:cNvPr id="5" name="TextBox 4">
            <a:extLst>
              <a:ext uri="{FF2B5EF4-FFF2-40B4-BE49-F238E27FC236}">
                <a16:creationId xmlns:a16="http://schemas.microsoft.com/office/drawing/2014/main" id="{0C4E5851-8945-FA41-B7A4-F3BC8D482D37}"/>
              </a:ext>
            </a:extLst>
          </p:cNvPr>
          <p:cNvSpPr txBox="1"/>
          <p:nvPr/>
        </p:nvSpPr>
        <p:spPr>
          <a:xfrm>
            <a:off x="523196" y="1969034"/>
            <a:ext cx="5537285" cy="3416320"/>
          </a:xfrm>
          <a:prstGeom prst="rect">
            <a:avLst/>
          </a:prstGeom>
          <a:noFill/>
        </p:spPr>
        <p:txBody>
          <a:bodyPr wrap="none" rtlCol="0">
            <a:spAutoFit/>
          </a:bodyPr>
          <a:lstStyle/>
          <a:p>
            <a:pPr marL="285750" indent="-285750">
              <a:buFont typeface="Arial" panose="020B0604020202020204" pitchFamily="34" charset="0"/>
              <a:buChar char="•"/>
            </a:pPr>
            <a:r>
              <a:rPr lang="en-US" dirty="0"/>
              <a:t>Office of the Secretary</a:t>
            </a:r>
            <a:br>
              <a:rPr lang="en-US" dirty="0"/>
            </a:br>
            <a:endParaRPr lang="en-US" dirty="0"/>
          </a:p>
          <a:p>
            <a:pPr marL="285750" indent="-285750">
              <a:buFont typeface="Arial" panose="020B0604020202020204" pitchFamily="34" charset="0"/>
              <a:buChar char="•"/>
            </a:pPr>
            <a:r>
              <a:rPr lang="en-US" dirty="0"/>
              <a:t>Community Development Administration</a:t>
            </a:r>
            <a:br>
              <a:rPr lang="en-US" dirty="0"/>
            </a:br>
            <a:endParaRPr lang="en-US" dirty="0"/>
          </a:p>
          <a:p>
            <a:pPr marL="285750" indent="-285750">
              <a:buFont typeface="Arial" panose="020B0604020202020204" pitchFamily="34" charset="0"/>
              <a:buChar char="•"/>
            </a:pPr>
            <a:r>
              <a:rPr lang="en-US" dirty="0"/>
              <a:t>Neighborhood Revitalization</a:t>
            </a:r>
            <a:br>
              <a:rPr lang="en-US" dirty="0"/>
            </a:br>
            <a:endParaRPr lang="en-US" dirty="0"/>
          </a:p>
          <a:p>
            <a:pPr marL="285750" indent="-285750">
              <a:buFont typeface="Arial" panose="020B0604020202020204" pitchFamily="34" charset="0"/>
              <a:buChar char="•"/>
            </a:pPr>
            <a:r>
              <a:rPr lang="en-US" dirty="0"/>
              <a:t>Division of Credit Assurance / Maryland Housing Fund</a:t>
            </a:r>
            <a:br>
              <a:rPr lang="en-US" dirty="0"/>
            </a:br>
            <a:endParaRPr lang="en-US" dirty="0"/>
          </a:p>
          <a:p>
            <a:pPr marL="285750" indent="-285750">
              <a:buFont typeface="Arial" panose="020B0604020202020204" pitchFamily="34" charset="0"/>
              <a:buChar char="•"/>
            </a:pPr>
            <a:r>
              <a:rPr lang="en-US" dirty="0"/>
              <a:t>Maryland Affordable Housing Trust</a:t>
            </a:r>
            <a:br>
              <a:rPr lang="en-US" dirty="0"/>
            </a:br>
            <a:endParaRPr lang="en-US" dirty="0"/>
          </a:p>
          <a:p>
            <a:pPr marL="285750" indent="-285750">
              <a:buFont typeface="Arial" panose="020B0604020202020204" pitchFamily="34" charset="0"/>
              <a:buChar char="•"/>
            </a:pPr>
            <a:r>
              <a:rPr lang="en-US" dirty="0"/>
              <a:t>Division of Finance</a:t>
            </a:r>
          </a:p>
          <a:p>
            <a:pPr marL="285750" indent="-285750">
              <a:buFont typeface="Arial" panose="020B0604020202020204" pitchFamily="34" charset="0"/>
              <a:buChar char="•"/>
            </a:pPr>
            <a:endParaRPr lang="en-US" dirty="0"/>
          </a:p>
        </p:txBody>
      </p:sp>
      <p:pic>
        <p:nvPicPr>
          <p:cNvPr id="9" name="Picture 8" descr="Secretary Ken Holt of MD DHCD">
            <a:extLst>
              <a:ext uri="{FF2B5EF4-FFF2-40B4-BE49-F238E27FC236}">
                <a16:creationId xmlns:a16="http://schemas.microsoft.com/office/drawing/2014/main" id="{B9234E5D-3121-4E44-B150-6E1D1EE4756D}"/>
              </a:ext>
            </a:extLst>
          </p:cNvPr>
          <p:cNvPicPr>
            <a:picLocks noChangeAspect="1"/>
          </p:cNvPicPr>
          <p:nvPr/>
        </p:nvPicPr>
        <p:blipFill>
          <a:blip r:embed="rId3"/>
          <a:stretch>
            <a:fillRect/>
          </a:stretch>
        </p:blipFill>
        <p:spPr>
          <a:xfrm>
            <a:off x="6352944" y="1423489"/>
            <a:ext cx="1975394" cy="2469243"/>
          </a:xfrm>
          <a:prstGeom prst="rect">
            <a:avLst/>
          </a:prstGeom>
        </p:spPr>
      </p:pic>
      <p:sp>
        <p:nvSpPr>
          <p:cNvPr id="6" name="Oval 5">
            <a:extLst>
              <a:ext uri="{FF2B5EF4-FFF2-40B4-BE49-F238E27FC236}">
                <a16:creationId xmlns:a16="http://schemas.microsoft.com/office/drawing/2014/main" id="{E045C1AF-6C20-AF45-B3E8-41CB2A680B7B}"/>
              </a:ext>
            </a:extLst>
          </p:cNvPr>
          <p:cNvSpPr/>
          <p:nvPr/>
        </p:nvSpPr>
        <p:spPr>
          <a:xfrm>
            <a:off x="418008" y="2762794"/>
            <a:ext cx="4153989" cy="914400"/>
          </a:xfrm>
          <a:prstGeom prst="ellipse">
            <a:avLst/>
          </a:prstGeom>
          <a:no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23347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1270166" y="966652"/>
            <a:ext cx="6603667" cy="584775"/>
          </a:xfrm>
          <a:prstGeom prst="rect">
            <a:avLst/>
          </a:prstGeom>
          <a:noFill/>
        </p:spPr>
        <p:txBody>
          <a:bodyPr wrap="none" rtlCol="0">
            <a:spAutoFit/>
          </a:bodyPr>
          <a:lstStyle/>
          <a:p>
            <a:r>
              <a:rPr lang="en-US" sz="3200" dirty="0"/>
              <a:t>Homelessness Solutions Program (HSP)</a:t>
            </a:r>
          </a:p>
        </p:txBody>
      </p:sp>
      <p:sp>
        <p:nvSpPr>
          <p:cNvPr id="4" name="TextBox 3">
            <a:extLst>
              <a:ext uri="{FF2B5EF4-FFF2-40B4-BE49-F238E27FC236}">
                <a16:creationId xmlns:a16="http://schemas.microsoft.com/office/drawing/2014/main" id="{B5527FE3-27D1-C44B-971A-E6DAF3DCA53D}"/>
              </a:ext>
            </a:extLst>
          </p:cNvPr>
          <p:cNvSpPr txBox="1"/>
          <p:nvPr/>
        </p:nvSpPr>
        <p:spPr>
          <a:xfrm>
            <a:off x="1462663" y="1832090"/>
            <a:ext cx="6218672" cy="369332"/>
          </a:xfrm>
          <a:prstGeom prst="rect">
            <a:avLst/>
          </a:prstGeom>
          <a:noFill/>
        </p:spPr>
        <p:txBody>
          <a:bodyPr wrap="square" rtlCol="0">
            <a:spAutoFit/>
          </a:bodyPr>
          <a:lstStyle/>
          <a:p>
            <a:pPr algn="ctr"/>
            <a:r>
              <a:rPr lang="en-US" dirty="0"/>
              <a:t>16 </a:t>
            </a:r>
            <a:r>
              <a:rPr lang="en-US" dirty="0" err="1"/>
              <a:t>CoCs</a:t>
            </a:r>
            <a:r>
              <a:rPr lang="en-US" dirty="0"/>
              <a:t> with five currently transitioning as part of Balance of State </a:t>
            </a:r>
          </a:p>
        </p:txBody>
      </p:sp>
      <p:pic>
        <p:nvPicPr>
          <p:cNvPr id="8" name="Picture 7" descr="A close up of text on a white background&#10;&#10;Description automatically generated">
            <a:extLst>
              <a:ext uri="{FF2B5EF4-FFF2-40B4-BE49-F238E27FC236}">
                <a16:creationId xmlns:a16="http://schemas.microsoft.com/office/drawing/2014/main" id="{8DCDC359-F75F-114D-BE32-CFC1A3556B23}"/>
              </a:ext>
            </a:extLst>
          </p:cNvPr>
          <p:cNvPicPr>
            <a:picLocks noChangeAspect="1"/>
          </p:cNvPicPr>
          <p:nvPr/>
        </p:nvPicPr>
        <p:blipFill rotWithShape="1">
          <a:blip r:embed="rId3"/>
          <a:srcRect r="1482" b="29092"/>
          <a:stretch/>
        </p:blipFill>
        <p:spPr>
          <a:xfrm>
            <a:off x="1503795" y="2482086"/>
            <a:ext cx="6370038" cy="3438585"/>
          </a:xfrm>
          <a:prstGeom prst="rect">
            <a:avLst/>
          </a:prstGeom>
        </p:spPr>
      </p:pic>
    </p:spTree>
    <p:extLst>
      <p:ext uri="{BB962C8B-B14F-4D97-AF65-F5344CB8AC3E}">
        <p14:creationId xmlns:p14="http://schemas.microsoft.com/office/powerpoint/2010/main" val="1076420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1270166" y="966652"/>
            <a:ext cx="6603667" cy="584775"/>
          </a:xfrm>
          <a:prstGeom prst="rect">
            <a:avLst/>
          </a:prstGeom>
          <a:noFill/>
        </p:spPr>
        <p:txBody>
          <a:bodyPr wrap="none" rtlCol="0">
            <a:spAutoFit/>
          </a:bodyPr>
          <a:lstStyle/>
          <a:p>
            <a:r>
              <a:rPr lang="en-US" sz="3200" dirty="0"/>
              <a:t>Homelessness Solutions Program (HSP)</a:t>
            </a:r>
          </a:p>
        </p:txBody>
      </p:sp>
      <p:sp>
        <p:nvSpPr>
          <p:cNvPr id="3" name="TextBox 2">
            <a:extLst>
              <a:ext uri="{FF2B5EF4-FFF2-40B4-BE49-F238E27FC236}">
                <a16:creationId xmlns:a16="http://schemas.microsoft.com/office/drawing/2014/main" id="{4A65D690-2C27-1B4F-8604-906AD8AF3230}"/>
              </a:ext>
            </a:extLst>
          </p:cNvPr>
          <p:cNvSpPr txBox="1"/>
          <p:nvPr/>
        </p:nvSpPr>
        <p:spPr>
          <a:xfrm>
            <a:off x="1880685" y="2136504"/>
            <a:ext cx="5382627" cy="2031325"/>
          </a:xfrm>
          <a:prstGeom prst="rect">
            <a:avLst/>
          </a:prstGeom>
          <a:noFill/>
        </p:spPr>
        <p:txBody>
          <a:bodyPr wrap="none" rtlCol="0">
            <a:spAutoFit/>
          </a:bodyPr>
          <a:lstStyle/>
          <a:p>
            <a:pPr marL="285750" indent="-285750">
              <a:buFont typeface="Arial" panose="020B0604020202020204" pitchFamily="34" charset="0"/>
              <a:buChar char="•"/>
            </a:pPr>
            <a:r>
              <a:rPr lang="en-US" dirty="0"/>
              <a:t>Outreach </a:t>
            </a:r>
            <a:br>
              <a:rPr lang="en-US" dirty="0"/>
            </a:br>
            <a:endParaRPr lang="en-US" dirty="0"/>
          </a:p>
          <a:p>
            <a:pPr marL="285750" indent="-285750">
              <a:buFont typeface="Arial" panose="020B0604020202020204" pitchFamily="34" charset="0"/>
              <a:buChar char="•"/>
            </a:pPr>
            <a:r>
              <a:rPr lang="en-US" dirty="0"/>
              <a:t>Emergency Shelter</a:t>
            </a:r>
            <a:br>
              <a:rPr lang="en-US" dirty="0"/>
            </a:br>
            <a:endParaRPr lang="en-US" dirty="0"/>
          </a:p>
          <a:p>
            <a:pPr marL="285750" indent="-285750">
              <a:buFont typeface="Arial" panose="020B0604020202020204" pitchFamily="34" charset="0"/>
              <a:buChar char="•"/>
            </a:pPr>
            <a:r>
              <a:rPr lang="en-US" dirty="0"/>
              <a:t>Housing Stabilization (Prevention / Rapid Re-housing)</a:t>
            </a:r>
            <a:br>
              <a:rPr lang="en-US" dirty="0"/>
            </a:br>
            <a:endParaRPr lang="en-US" dirty="0"/>
          </a:p>
          <a:p>
            <a:pPr marL="285750" indent="-285750">
              <a:buFont typeface="Arial" panose="020B0604020202020204" pitchFamily="34" charset="0"/>
              <a:buChar char="•"/>
            </a:pPr>
            <a:r>
              <a:rPr lang="en-US" dirty="0"/>
              <a:t>HMIS</a:t>
            </a:r>
          </a:p>
        </p:txBody>
      </p:sp>
    </p:spTree>
    <p:extLst>
      <p:ext uri="{BB962C8B-B14F-4D97-AF65-F5344CB8AC3E}">
        <p14:creationId xmlns:p14="http://schemas.microsoft.com/office/powerpoint/2010/main" val="3095988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4" name="image1.png">
            <a:extLst>
              <a:ext uri="{FF2B5EF4-FFF2-40B4-BE49-F238E27FC236}">
                <a16:creationId xmlns:a16="http://schemas.microsoft.com/office/drawing/2014/main" id="{C85FF510-2B6B-3C45-9A15-C3779F5D9A19}"/>
              </a:ext>
            </a:extLst>
          </p:cNvPr>
          <p:cNvPicPr/>
          <p:nvPr/>
        </p:nvPicPr>
        <p:blipFill>
          <a:blip r:embed="rId3"/>
          <a:srcRect/>
          <a:stretch>
            <a:fillRect/>
          </a:stretch>
        </p:blipFill>
        <p:spPr>
          <a:xfrm>
            <a:off x="692331" y="1789611"/>
            <a:ext cx="3579223" cy="3500845"/>
          </a:xfrm>
          <a:prstGeom prst="rect">
            <a:avLst/>
          </a:prstGeom>
          <a:ln w="25400">
            <a:solidFill>
              <a:srgbClr val="000000"/>
            </a:solidFill>
            <a:prstDash val="solid"/>
          </a:ln>
        </p:spPr>
      </p:pic>
      <p:pic>
        <p:nvPicPr>
          <p:cNvPr id="5" name="image6.png">
            <a:extLst>
              <a:ext uri="{FF2B5EF4-FFF2-40B4-BE49-F238E27FC236}">
                <a16:creationId xmlns:a16="http://schemas.microsoft.com/office/drawing/2014/main" id="{1F758A69-1385-5C46-BA87-4031CB2AFF0E}"/>
              </a:ext>
            </a:extLst>
          </p:cNvPr>
          <p:cNvPicPr/>
          <p:nvPr/>
        </p:nvPicPr>
        <p:blipFill>
          <a:blip r:embed="rId4"/>
          <a:srcRect/>
          <a:stretch>
            <a:fillRect/>
          </a:stretch>
        </p:blipFill>
        <p:spPr>
          <a:xfrm>
            <a:off x="4872446" y="1789610"/>
            <a:ext cx="3579223" cy="3500845"/>
          </a:xfrm>
          <a:prstGeom prst="rect">
            <a:avLst/>
          </a:prstGeom>
          <a:ln w="25400">
            <a:solidFill>
              <a:srgbClr val="000000"/>
            </a:solidFill>
            <a:prstDash val="solid"/>
          </a:ln>
        </p:spPr>
      </p:pic>
    </p:spTree>
    <p:extLst>
      <p:ext uri="{BB962C8B-B14F-4D97-AF65-F5344CB8AC3E}">
        <p14:creationId xmlns:p14="http://schemas.microsoft.com/office/powerpoint/2010/main" val="11889925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4.png">
            <a:extLst>
              <a:ext uri="{FF2B5EF4-FFF2-40B4-BE49-F238E27FC236}">
                <a16:creationId xmlns:a16="http://schemas.microsoft.com/office/drawing/2014/main" id="{D8C2E25F-11B3-6A40-AA82-AFF345A7DE91}"/>
              </a:ext>
            </a:extLst>
          </p:cNvPr>
          <p:cNvPicPr/>
          <p:nvPr/>
        </p:nvPicPr>
        <p:blipFill>
          <a:blip r:embed="rId3"/>
          <a:srcRect/>
          <a:stretch>
            <a:fillRect/>
          </a:stretch>
        </p:blipFill>
        <p:spPr>
          <a:xfrm>
            <a:off x="692331" y="1789610"/>
            <a:ext cx="3579222" cy="3500845"/>
          </a:xfrm>
          <a:prstGeom prst="rect">
            <a:avLst/>
          </a:prstGeom>
          <a:ln w="25400">
            <a:solidFill>
              <a:srgbClr val="000000"/>
            </a:solidFill>
            <a:prstDash val="solid"/>
          </a:ln>
        </p:spPr>
      </p:pic>
      <p:pic>
        <p:nvPicPr>
          <p:cNvPr id="7" name="image10.png">
            <a:extLst>
              <a:ext uri="{FF2B5EF4-FFF2-40B4-BE49-F238E27FC236}">
                <a16:creationId xmlns:a16="http://schemas.microsoft.com/office/drawing/2014/main" id="{273A66D3-4F63-5A4B-B786-04B3B345BD75}"/>
              </a:ext>
            </a:extLst>
          </p:cNvPr>
          <p:cNvPicPr/>
          <p:nvPr/>
        </p:nvPicPr>
        <p:blipFill>
          <a:blip r:embed="rId4"/>
          <a:srcRect/>
          <a:stretch>
            <a:fillRect/>
          </a:stretch>
        </p:blipFill>
        <p:spPr>
          <a:xfrm>
            <a:off x="4872447" y="1789609"/>
            <a:ext cx="3579222" cy="3500845"/>
          </a:xfrm>
          <a:prstGeom prst="rect">
            <a:avLst/>
          </a:prstGeom>
          <a:ln w="25400">
            <a:solidFill>
              <a:srgbClr val="000000"/>
            </a:solidFill>
            <a:prstDash val="solid"/>
          </a:ln>
        </p:spPr>
      </p:pic>
    </p:spTree>
    <p:extLst>
      <p:ext uri="{BB962C8B-B14F-4D97-AF65-F5344CB8AC3E}">
        <p14:creationId xmlns:p14="http://schemas.microsoft.com/office/powerpoint/2010/main" val="37933941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6" name="image13.png">
            <a:extLst>
              <a:ext uri="{FF2B5EF4-FFF2-40B4-BE49-F238E27FC236}">
                <a16:creationId xmlns:a16="http://schemas.microsoft.com/office/drawing/2014/main" id="{2A3C0297-9306-B540-A0A9-95AB6675B194}"/>
              </a:ext>
            </a:extLst>
          </p:cNvPr>
          <p:cNvPicPr/>
          <p:nvPr/>
        </p:nvPicPr>
        <p:blipFill>
          <a:blip r:embed="rId3"/>
          <a:srcRect/>
          <a:stretch>
            <a:fillRect/>
          </a:stretch>
        </p:blipFill>
        <p:spPr>
          <a:xfrm>
            <a:off x="689156" y="1854926"/>
            <a:ext cx="3582398" cy="3504247"/>
          </a:xfrm>
          <a:prstGeom prst="rect">
            <a:avLst/>
          </a:prstGeom>
          <a:ln w="25400">
            <a:solidFill>
              <a:srgbClr val="000000"/>
            </a:solidFill>
            <a:prstDash val="solid"/>
          </a:ln>
        </p:spPr>
      </p:pic>
      <p:pic>
        <p:nvPicPr>
          <p:cNvPr id="7" name="image3.png">
            <a:extLst>
              <a:ext uri="{FF2B5EF4-FFF2-40B4-BE49-F238E27FC236}">
                <a16:creationId xmlns:a16="http://schemas.microsoft.com/office/drawing/2014/main" id="{6561F06D-6EFC-E944-984C-54FFAA1CC764}"/>
              </a:ext>
            </a:extLst>
          </p:cNvPr>
          <p:cNvPicPr/>
          <p:nvPr/>
        </p:nvPicPr>
        <p:blipFill>
          <a:blip r:embed="rId4"/>
          <a:srcRect/>
          <a:stretch>
            <a:fillRect/>
          </a:stretch>
        </p:blipFill>
        <p:spPr>
          <a:xfrm>
            <a:off x="4927507" y="1854926"/>
            <a:ext cx="3582399" cy="3504247"/>
          </a:xfrm>
          <a:prstGeom prst="rect">
            <a:avLst/>
          </a:prstGeom>
          <a:ln w="25400">
            <a:solidFill>
              <a:srgbClr val="000000"/>
            </a:solidFill>
            <a:prstDash val="solid"/>
          </a:ln>
        </p:spPr>
      </p:pic>
    </p:spTree>
    <p:extLst>
      <p:ext uri="{BB962C8B-B14F-4D97-AF65-F5344CB8AC3E}">
        <p14:creationId xmlns:p14="http://schemas.microsoft.com/office/powerpoint/2010/main" val="10120435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7C4FE7-27E7-7D46-A95F-17049661CDC3}"/>
              </a:ext>
            </a:extLst>
          </p:cNvPr>
          <p:cNvSpPr txBox="1"/>
          <p:nvPr/>
        </p:nvSpPr>
        <p:spPr>
          <a:xfrm>
            <a:off x="3223714" y="992778"/>
            <a:ext cx="2696572" cy="584775"/>
          </a:xfrm>
          <a:prstGeom prst="rect">
            <a:avLst/>
          </a:prstGeom>
          <a:noFill/>
        </p:spPr>
        <p:txBody>
          <a:bodyPr wrap="none" rtlCol="0">
            <a:spAutoFit/>
          </a:bodyPr>
          <a:lstStyle/>
          <a:p>
            <a:r>
              <a:rPr lang="en-US" sz="3200" dirty="0"/>
              <a:t>Racial Disparity</a:t>
            </a:r>
          </a:p>
        </p:txBody>
      </p:sp>
      <p:pic>
        <p:nvPicPr>
          <p:cNvPr id="5" name="image7.png">
            <a:extLst>
              <a:ext uri="{FF2B5EF4-FFF2-40B4-BE49-F238E27FC236}">
                <a16:creationId xmlns:a16="http://schemas.microsoft.com/office/drawing/2014/main" id="{F0F7E118-07B1-F443-AC6C-24A4FCACE380}"/>
              </a:ext>
            </a:extLst>
          </p:cNvPr>
          <p:cNvPicPr/>
          <p:nvPr/>
        </p:nvPicPr>
        <p:blipFill>
          <a:blip r:embed="rId3"/>
          <a:srcRect/>
          <a:stretch>
            <a:fillRect/>
          </a:stretch>
        </p:blipFill>
        <p:spPr>
          <a:xfrm>
            <a:off x="655590" y="1854925"/>
            <a:ext cx="3582399" cy="3504247"/>
          </a:xfrm>
          <a:prstGeom prst="rect">
            <a:avLst/>
          </a:prstGeom>
          <a:ln w="25400">
            <a:solidFill>
              <a:srgbClr val="000000"/>
            </a:solidFill>
            <a:prstDash val="solid"/>
          </a:ln>
        </p:spPr>
      </p:pic>
      <p:pic>
        <p:nvPicPr>
          <p:cNvPr id="8" name="image11.png">
            <a:extLst>
              <a:ext uri="{FF2B5EF4-FFF2-40B4-BE49-F238E27FC236}">
                <a16:creationId xmlns:a16="http://schemas.microsoft.com/office/drawing/2014/main" id="{55D02D1C-C62F-9647-853E-B23114C129D3}"/>
              </a:ext>
            </a:extLst>
          </p:cNvPr>
          <p:cNvPicPr/>
          <p:nvPr/>
        </p:nvPicPr>
        <p:blipFill>
          <a:blip r:embed="rId4"/>
          <a:srcRect/>
          <a:stretch>
            <a:fillRect/>
          </a:stretch>
        </p:blipFill>
        <p:spPr>
          <a:xfrm>
            <a:off x="4906013" y="1881050"/>
            <a:ext cx="3582398" cy="3504246"/>
          </a:xfrm>
          <a:prstGeom prst="rect">
            <a:avLst/>
          </a:prstGeom>
          <a:ln w="25400">
            <a:solidFill>
              <a:srgbClr val="000000"/>
            </a:solidFill>
            <a:prstDash val="solid"/>
          </a:ln>
        </p:spPr>
      </p:pic>
    </p:spTree>
    <p:extLst>
      <p:ext uri="{BB962C8B-B14F-4D97-AF65-F5344CB8AC3E}">
        <p14:creationId xmlns:p14="http://schemas.microsoft.com/office/powerpoint/2010/main" val="174571105"/>
      </p:ext>
    </p:extLst>
  </p:cSld>
  <p:clrMapOvr>
    <a:masterClrMapping/>
  </p:clrMapOvr>
  <p:transition>
    <p:fade/>
  </p:transition>
</p:sld>
</file>

<file path=ppt/theme/theme1.xml><?xml version="1.0" encoding="utf-8"?>
<a:theme xmlns:a="http://schemas.openxmlformats.org/drawingml/2006/main" name="DHCD_Theme_2015">
  <a:themeElements>
    <a:clrScheme name="Custom 1">
      <a:dk1>
        <a:sysClr val="windowText" lastClr="000000"/>
      </a:dk1>
      <a:lt1>
        <a:srgbClr val="FFFFFF"/>
      </a:lt1>
      <a:dk2>
        <a:srgbClr val="A5A5A5"/>
      </a:dk2>
      <a:lt2>
        <a:srgbClr val="FFC000"/>
      </a:lt2>
      <a:accent1>
        <a:srgbClr val="FFC000"/>
      </a:accent1>
      <a:accent2>
        <a:srgbClr val="FF0000"/>
      </a:accent2>
      <a:accent3>
        <a:srgbClr val="000000"/>
      </a:accent3>
      <a:accent4>
        <a:srgbClr val="BFBFBF"/>
      </a:accent4>
      <a:accent5>
        <a:srgbClr val="FFFFFF"/>
      </a:accent5>
      <a:accent6>
        <a:srgbClr val="FFFFFF"/>
      </a:accent6>
      <a:hlink>
        <a:srgbClr val="0000FF"/>
      </a:hlink>
      <a:folHlink>
        <a:srgbClr val="800080"/>
      </a:folHlink>
    </a:clrScheme>
    <a:fontScheme name="Custom 2">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6007448</TotalTime>
  <Words>851</Words>
  <Application>Microsoft Macintosh PowerPoint</Application>
  <PresentationFormat>On-screen Show (4:3)</PresentationFormat>
  <Paragraphs>94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Adobe Garamond Pro</vt:lpstr>
      <vt:lpstr>Arial</vt:lpstr>
      <vt:lpstr>Calibri</vt:lpstr>
      <vt:lpstr>DHCD_Theme_2015</vt:lpstr>
      <vt:lpstr>MD DHCD Homelessness Solutions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dc:creator>
  <cp:lastModifiedBy>eharigblaine@gmail.com</cp:lastModifiedBy>
  <cp:revision>216</cp:revision>
  <cp:lastPrinted>2020-02-04T14:11:27Z</cp:lastPrinted>
  <dcterms:created xsi:type="dcterms:W3CDTF">2015-03-18T17:35:48Z</dcterms:created>
  <dcterms:modified xsi:type="dcterms:W3CDTF">2020-06-22T20:52:02Z</dcterms:modified>
</cp:coreProperties>
</file>